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58368"/>
          </a:xfrm>
          <a:prstGeom prst="rect">
            <a:avLst/>
          </a:prstGeom>
          <a:solidFill>
            <a:srgbClr val="081020"/>
          </a:solidFill>
          <a:ln w="12700">
            <a:solidFill>
              <a:srgbClr val="08102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64008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CAPABILITY ROLLOUT FRAMEWORK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32918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&amp; TIMELINE REFERENCE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858000" y="16459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reference throughout the 90 days. Each tool has one moment — use it at the right time.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28600" y="749808"/>
            <a:ext cx="3474720" cy="347472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777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ESTABLISH CLARITY &amp; GUARDRAILS</a:t>
            </a:r>
            <a:endParaRPr lang="en-US" sz="850" dirty="0"/>
          </a:p>
          <a:p>
            <a:pPr indent="0" marL="0">
              <a:buNone/>
            </a:pPr>
            <a:r>
              <a:rPr lang="en-US" sz="750" i="1" dirty="0">
                <a:solidFill>
                  <a:srgbClr val="CCD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1–30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0" y="749808"/>
            <a:ext cx="3931920" cy="347472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06240" y="77724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INTRODUCE A CONTROLLED PILOT</a:t>
            </a:r>
            <a:endParaRPr lang="en-US" sz="850" dirty="0"/>
          </a:p>
          <a:p>
            <a:pPr indent="0" marL="0">
              <a:buNone/>
            </a:pPr>
            <a:r>
              <a:rPr lang="en-US" sz="750" i="1" dirty="0">
                <a:solidFill>
                  <a:srgbClr val="CCD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31–60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366760" y="749808"/>
            <a:ext cx="3566160" cy="347472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58200" y="777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 — MEASURE, FORMALIZE &amp; SCALE</a:t>
            </a:r>
            <a:endParaRPr lang="en-US" sz="850" dirty="0"/>
          </a:p>
          <a:p>
            <a:pPr indent="0" marL="0">
              <a:buNone/>
            </a:pPr>
            <a:r>
              <a:rPr lang="en-US" sz="750" i="1" dirty="0">
                <a:solidFill>
                  <a:srgbClr val="CCD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61–90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28600" y="1225296"/>
            <a:ext cx="160020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28600" y="1225296"/>
            <a:ext cx="54864" cy="14630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" y="1316736"/>
            <a:ext cx="292608" cy="20116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685800" y="130759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Readiness Score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0040" y="15727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Start of Stage 1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320040" y="1773936"/>
            <a:ext cx="141732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1828800"/>
            <a:ext cx="14173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your numeric baseline across 4 pillars. Take it before any other tool.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1920240" y="1225296"/>
            <a:ext cx="160020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920240" y="1225296"/>
            <a:ext cx="54864" cy="14630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011680" y="1316736"/>
            <a:ext cx="292608" cy="20116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1168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377440" y="1307592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Capability Worksheet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011680" y="15727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After AI Readiness Score</a:t>
            </a:r>
            <a:endParaRPr lang="en-US" sz="700" dirty="0"/>
          </a:p>
        </p:txBody>
      </p:sp>
      <p:sp>
        <p:nvSpPr>
          <p:cNvPr id="26" name="Shape 24"/>
          <p:cNvSpPr/>
          <p:nvPr/>
        </p:nvSpPr>
        <p:spPr>
          <a:xfrm>
            <a:off x="2011680" y="1773936"/>
            <a:ext cx="141732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11680" y="1828800"/>
            <a:ext cx="14173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reflection on the same 4 pillars. Adds context the score can't capture.</a:t>
            </a:r>
            <a:endParaRPr lang="en-US" sz="700" dirty="0"/>
          </a:p>
        </p:txBody>
      </p:sp>
      <p:sp>
        <p:nvSpPr>
          <p:cNvPr id="28" name="Shape 26"/>
          <p:cNvSpPr/>
          <p:nvPr/>
        </p:nvSpPr>
        <p:spPr>
          <a:xfrm>
            <a:off x="228600" y="2834640"/>
            <a:ext cx="160020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28600" y="2834640"/>
            <a:ext cx="54864" cy="14630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20040" y="2926080"/>
            <a:ext cx="292608" cy="20116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29260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685800" y="2916936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Dashboard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20040" y="3182112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After Worksheet</a:t>
            </a:r>
            <a:endParaRPr lang="en-US" sz="700" dirty="0"/>
          </a:p>
        </p:txBody>
      </p:sp>
      <p:sp>
        <p:nvSpPr>
          <p:cNvPr id="34" name="Shape 32"/>
          <p:cNvSpPr/>
          <p:nvPr/>
        </p:nvSpPr>
        <p:spPr>
          <a:xfrm>
            <a:off x="320040" y="3383280"/>
            <a:ext cx="141732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20040" y="3438144"/>
            <a:ext cx="14173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your Before scores here. Returns at Stage 3 to show your measurable progress.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1920240" y="2834640"/>
            <a:ext cx="160020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1920240" y="2834640"/>
            <a:ext cx="54864" cy="14630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011680" y="2926080"/>
            <a:ext cx="292608" cy="20116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011680" y="29260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2377440" y="2916936"/>
            <a:ext cx="1051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Leadership Check-In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2011680" y="3182112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End of Stage 1</a:t>
            </a:r>
            <a:endParaRPr lang="en-US" sz="700" dirty="0"/>
          </a:p>
        </p:txBody>
      </p:sp>
      <p:sp>
        <p:nvSpPr>
          <p:cNvPr id="42" name="Shape 40"/>
          <p:cNvSpPr/>
          <p:nvPr/>
        </p:nvSpPr>
        <p:spPr>
          <a:xfrm>
            <a:off x="2011680" y="3383280"/>
            <a:ext cx="141732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011680" y="3438144"/>
            <a:ext cx="14173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meeting guide. Go/no-go call before Stage 2 begins. Decision-makers only.</a:t>
            </a:r>
            <a:endParaRPr lang="en-US" sz="700" dirty="0"/>
          </a:p>
        </p:txBody>
      </p:sp>
      <p:sp>
        <p:nvSpPr>
          <p:cNvPr id="44" name="Shape 42"/>
          <p:cNvSpPr/>
          <p:nvPr/>
        </p:nvSpPr>
        <p:spPr>
          <a:xfrm>
            <a:off x="4114800" y="1225296"/>
            <a:ext cx="178308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114800" y="1225296"/>
            <a:ext cx="54864" cy="1463040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206240" y="1316736"/>
            <a:ext cx="292608" cy="201168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20624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4572000" y="13075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Evaluation Checklist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4206240" y="15727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Start of Stage 2</a:t>
            </a:r>
            <a:endParaRPr lang="en-US" sz="700" dirty="0"/>
          </a:p>
        </p:txBody>
      </p:sp>
      <p:sp>
        <p:nvSpPr>
          <p:cNvPr id="50" name="Shape 48"/>
          <p:cNvSpPr/>
          <p:nvPr/>
        </p:nvSpPr>
        <p:spPr>
          <a:xfrm>
            <a:off x="4206240" y="1773936"/>
            <a:ext cx="160020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206240" y="1828800"/>
            <a:ext cx="1600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one workflow at a time across 5 criteria. Select your pilot before planning.</a:t>
            </a:r>
            <a:endParaRPr lang="en-US" sz="700" dirty="0"/>
          </a:p>
        </p:txBody>
      </p:sp>
      <p:sp>
        <p:nvSpPr>
          <p:cNvPr id="52" name="Shape 50"/>
          <p:cNvSpPr/>
          <p:nvPr/>
        </p:nvSpPr>
        <p:spPr>
          <a:xfrm>
            <a:off x="5989320" y="1225296"/>
            <a:ext cx="178308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5989320" y="1225296"/>
            <a:ext cx="54864" cy="1463040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080760" y="1316736"/>
            <a:ext cx="292608" cy="201168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08076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750" dirty="0"/>
          </a:p>
        </p:txBody>
      </p:sp>
      <p:sp>
        <p:nvSpPr>
          <p:cNvPr id="56" name="Text 54"/>
          <p:cNvSpPr/>
          <p:nvPr/>
        </p:nvSpPr>
        <p:spPr>
          <a:xfrm>
            <a:off x="6446520" y="13075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Pilot Planning Template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6080760" y="15727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After Checklist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6080760" y="1773936"/>
            <a:ext cx="160020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080760" y="1828800"/>
            <a:ext cx="1600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design blueprint for your pilot. Define scope, objective, participants, and metrics.</a:t>
            </a:r>
            <a:endParaRPr lang="en-US" sz="700" dirty="0"/>
          </a:p>
        </p:txBody>
      </p:sp>
      <p:sp>
        <p:nvSpPr>
          <p:cNvPr id="60" name="Shape 58"/>
          <p:cNvSpPr/>
          <p:nvPr/>
        </p:nvSpPr>
        <p:spPr>
          <a:xfrm>
            <a:off x="4114800" y="2834640"/>
            <a:ext cx="178308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61" name="Shape 59"/>
          <p:cNvSpPr/>
          <p:nvPr/>
        </p:nvSpPr>
        <p:spPr>
          <a:xfrm>
            <a:off x="4114800" y="2834640"/>
            <a:ext cx="54864" cy="1463040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206240" y="2926080"/>
            <a:ext cx="292608" cy="201168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206240" y="29260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4572000" y="2916936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Pilot Approval Two-Pager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206240" y="3182112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Before pilot begins</a:t>
            </a:r>
            <a:endParaRPr lang="en-US" sz="700" dirty="0"/>
          </a:p>
        </p:txBody>
      </p:sp>
      <p:sp>
        <p:nvSpPr>
          <p:cNvPr id="66" name="Shape 64"/>
          <p:cNvSpPr/>
          <p:nvPr/>
        </p:nvSpPr>
        <p:spPr>
          <a:xfrm>
            <a:off x="4206240" y="3383280"/>
            <a:ext cx="160020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206240" y="3438144"/>
            <a:ext cx="1600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sign-off document. Approve, Approve with Conditions, or Do Not Proceed.</a:t>
            </a:r>
            <a:endParaRPr lang="en-US" sz="700" dirty="0"/>
          </a:p>
        </p:txBody>
      </p:sp>
      <p:sp>
        <p:nvSpPr>
          <p:cNvPr id="68" name="Shape 66"/>
          <p:cNvSpPr/>
          <p:nvPr/>
        </p:nvSpPr>
        <p:spPr>
          <a:xfrm>
            <a:off x="5989320" y="2834640"/>
            <a:ext cx="178308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69" name="Shape 67"/>
          <p:cNvSpPr/>
          <p:nvPr/>
        </p:nvSpPr>
        <p:spPr>
          <a:xfrm>
            <a:off x="5989320" y="2834640"/>
            <a:ext cx="54864" cy="1463040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080760" y="2926080"/>
            <a:ext cx="292608" cy="201168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080760" y="29260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750" dirty="0"/>
          </a:p>
        </p:txBody>
      </p:sp>
      <p:sp>
        <p:nvSpPr>
          <p:cNvPr id="72" name="Text 70"/>
          <p:cNvSpPr/>
          <p:nvPr/>
        </p:nvSpPr>
        <p:spPr>
          <a:xfrm>
            <a:off x="6446520" y="2916936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Metrics Tab (Dashboard)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6080760" y="3182112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Before first task</a:t>
            </a:r>
            <a:endParaRPr lang="en-US" sz="700" dirty="0"/>
          </a:p>
        </p:txBody>
      </p:sp>
      <p:sp>
        <p:nvSpPr>
          <p:cNvPr id="74" name="Shape 72"/>
          <p:cNvSpPr/>
          <p:nvPr/>
        </p:nvSpPr>
        <p:spPr>
          <a:xfrm>
            <a:off x="6080760" y="3383280"/>
            <a:ext cx="160020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6080760" y="3438144"/>
            <a:ext cx="1600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baseline metrics now. You cannot measure impact without a starting point.</a:t>
            </a:r>
            <a:endParaRPr lang="en-US" sz="700" dirty="0"/>
          </a:p>
        </p:txBody>
      </p:sp>
      <p:sp>
        <p:nvSpPr>
          <p:cNvPr id="76" name="Shape 74"/>
          <p:cNvSpPr/>
          <p:nvPr/>
        </p:nvSpPr>
        <p:spPr>
          <a:xfrm>
            <a:off x="4114800" y="4434840"/>
            <a:ext cx="178308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4114800" y="4434840"/>
            <a:ext cx="54864" cy="1463040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4206240" y="4526280"/>
            <a:ext cx="292608" cy="201168"/>
          </a:xfrm>
          <a:prstGeom prst="rect">
            <a:avLst/>
          </a:prstGeom>
          <a:solidFill>
            <a:srgbClr val="0D5C6B"/>
          </a:solidFill>
          <a:ln w="12700">
            <a:solidFill>
              <a:srgbClr val="0D5C6B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206240" y="45262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750" dirty="0"/>
          </a:p>
        </p:txBody>
      </p:sp>
      <p:sp>
        <p:nvSpPr>
          <p:cNvPr id="80" name="Text 78"/>
          <p:cNvSpPr/>
          <p:nvPr/>
        </p:nvSpPr>
        <p:spPr>
          <a:xfrm>
            <a:off x="4572000" y="4517136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Pilot Results Summary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4206240" y="4782312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End of Stage 2</a:t>
            </a:r>
            <a:endParaRPr lang="en-US" sz="700" dirty="0"/>
          </a:p>
        </p:txBody>
      </p:sp>
      <p:sp>
        <p:nvSpPr>
          <p:cNvPr id="82" name="Shape 80"/>
          <p:cNvSpPr/>
          <p:nvPr/>
        </p:nvSpPr>
        <p:spPr>
          <a:xfrm>
            <a:off x="4206240" y="4983480"/>
            <a:ext cx="160020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206240" y="5038344"/>
            <a:ext cx="1600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After-action review and exit gate. Scale, Pause &amp; Refine, or Stop — documented.</a:t>
            </a:r>
            <a:endParaRPr lang="en-US" sz="700" dirty="0"/>
          </a:p>
        </p:txBody>
      </p:sp>
      <p:sp>
        <p:nvSpPr>
          <p:cNvPr id="84" name="Shape 82"/>
          <p:cNvSpPr/>
          <p:nvPr/>
        </p:nvSpPr>
        <p:spPr>
          <a:xfrm>
            <a:off x="8366760" y="1225296"/>
            <a:ext cx="169164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85" name="Shape 83"/>
          <p:cNvSpPr/>
          <p:nvPr/>
        </p:nvSpPr>
        <p:spPr>
          <a:xfrm>
            <a:off x="8366760" y="1225296"/>
            <a:ext cx="54864" cy="1463040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8458200" y="1316736"/>
            <a:ext cx="292608" cy="201168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845820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8823960" y="1307592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Re-Score (AI Readiness Score)</a:t>
            </a:r>
            <a:endParaRPr lang="en-US" sz="800" dirty="0"/>
          </a:p>
        </p:txBody>
      </p:sp>
      <p:sp>
        <p:nvSpPr>
          <p:cNvPr id="89" name="Text 87"/>
          <p:cNvSpPr/>
          <p:nvPr/>
        </p:nvSpPr>
        <p:spPr>
          <a:xfrm>
            <a:off x="8458200" y="1572768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Start of Stage 3</a:t>
            </a:r>
            <a:endParaRPr lang="en-US" sz="700" dirty="0"/>
          </a:p>
        </p:txBody>
      </p:sp>
      <p:sp>
        <p:nvSpPr>
          <p:cNvPr id="90" name="Shape 88"/>
          <p:cNvSpPr/>
          <p:nvPr/>
        </p:nvSpPr>
        <p:spPr>
          <a:xfrm>
            <a:off x="8458200" y="1773936"/>
            <a:ext cx="150876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458200" y="1828800"/>
            <a:ext cx="15087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Retake using your current state. Enter After scores in the Capability Dashboard.</a:t>
            </a:r>
            <a:endParaRPr lang="en-US" sz="700" dirty="0"/>
          </a:p>
        </p:txBody>
      </p:sp>
      <p:sp>
        <p:nvSpPr>
          <p:cNvPr id="92" name="Shape 90"/>
          <p:cNvSpPr/>
          <p:nvPr/>
        </p:nvSpPr>
        <p:spPr>
          <a:xfrm>
            <a:off x="8366760" y="2834640"/>
            <a:ext cx="169164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93" name="Shape 91"/>
          <p:cNvSpPr/>
          <p:nvPr/>
        </p:nvSpPr>
        <p:spPr>
          <a:xfrm>
            <a:off x="8366760" y="2834640"/>
            <a:ext cx="54864" cy="1463040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8458200" y="2926080"/>
            <a:ext cx="292608" cy="201168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8458200" y="29260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750" dirty="0"/>
          </a:p>
        </p:txBody>
      </p:sp>
      <p:sp>
        <p:nvSpPr>
          <p:cNvPr id="96" name="Text 94"/>
          <p:cNvSpPr/>
          <p:nvPr/>
        </p:nvSpPr>
        <p:spPr>
          <a:xfrm>
            <a:off x="8823960" y="2916936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Briefing Builder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8458200" y="31821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After Re-Score</a:t>
            </a:r>
            <a:endParaRPr lang="en-US" sz="700" dirty="0"/>
          </a:p>
        </p:txBody>
      </p:sp>
      <p:sp>
        <p:nvSpPr>
          <p:cNvPr id="98" name="Shape 96"/>
          <p:cNvSpPr/>
          <p:nvPr/>
        </p:nvSpPr>
        <p:spPr>
          <a:xfrm>
            <a:off x="8458200" y="3383280"/>
            <a:ext cx="150876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8458200" y="3438144"/>
            <a:ext cx="15087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tool. Turns pilot results into a structured narrative for leadership.</a:t>
            </a:r>
            <a:endParaRPr lang="en-US" sz="700" dirty="0"/>
          </a:p>
        </p:txBody>
      </p:sp>
      <p:sp>
        <p:nvSpPr>
          <p:cNvPr id="100" name="Shape 98"/>
          <p:cNvSpPr/>
          <p:nvPr/>
        </p:nvSpPr>
        <p:spPr>
          <a:xfrm>
            <a:off x="8366760" y="4434840"/>
            <a:ext cx="169164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101" name="Shape 99"/>
          <p:cNvSpPr/>
          <p:nvPr/>
        </p:nvSpPr>
        <p:spPr>
          <a:xfrm>
            <a:off x="8366760" y="4434840"/>
            <a:ext cx="54864" cy="1463040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8458200" y="4526280"/>
            <a:ext cx="292608" cy="201168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8458200" y="4526280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04" name="Text 102"/>
          <p:cNvSpPr/>
          <p:nvPr/>
        </p:nvSpPr>
        <p:spPr>
          <a:xfrm>
            <a:off x="8823960" y="4517136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Briefing PowerPoint</a:t>
            </a:r>
            <a:endParaRPr lang="en-US" sz="800" dirty="0"/>
          </a:p>
        </p:txBody>
      </p:sp>
      <p:sp>
        <p:nvSpPr>
          <p:cNvPr id="105" name="Text 103"/>
          <p:cNvSpPr/>
          <p:nvPr/>
        </p:nvSpPr>
        <p:spPr>
          <a:xfrm>
            <a:off x="8458200" y="47823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After Builder</a:t>
            </a:r>
            <a:endParaRPr lang="en-US" sz="700" dirty="0"/>
          </a:p>
        </p:txBody>
      </p:sp>
      <p:sp>
        <p:nvSpPr>
          <p:cNvPr id="106" name="Shape 104"/>
          <p:cNvSpPr/>
          <p:nvPr/>
        </p:nvSpPr>
        <p:spPr>
          <a:xfrm>
            <a:off x="8458200" y="4983480"/>
            <a:ext cx="150876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8458200" y="5038344"/>
            <a:ext cx="15087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Populate slides from Builder output. Present as the formal close of Stage 3.</a:t>
            </a:r>
            <a:endParaRPr lang="en-US" sz="700" dirty="0"/>
          </a:p>
        </p:txBody>
      </p:sp>
      <p:sp>
        <p:nvSpPr>
          <p:cNvPr id="108" name="Shape 106"/>
          <p:cNvSpPr/>
          <p:nvPr/>
        </p:nvSpPr>
        <p:spPr>
          <a:xfrm>
            <a:off x="10149840" y="1225296"/>
            <a:ext cx="1691640" cy="1463040"/>
          </a:xfrm>
          <a:prstGeom prst="rect">
            <a:avLst/>
          </a:prstGeom>
          <a:solidFill>
            <a:srgbClr val="0F1E35"/>
          </a:solidFill>
          <a:ln w="6350">
            <a:solidFill>
              <a:srgbClr val="1E3050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30000"/>
              </a:srgbClr>
            </a:outerShdw>
          </a:effectLst>
        </p:spPr>
      </p:sp>
      <p:sp>
        <p:nvSpPr>
          <p:cNvPr id="109" name="Shape 107"/>
          <p:cNvSpPr/>
          <p:nvPr/>
        </p:nvSpPr>
        <p:spPr>
          <a:xfrm>
            <a:off x="10149840" y="1225296"/>
            <a:ext cx="54864" cy="1463040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10241280" y="1316736"/>
            <a:ext cx="292608" cy="201168"/>
          </a:xfrm>
          <a:prstGeom prst="rect">
            <a:avLst/>
          </a:prstGeom>
          <a:solidFill>
            <a:srgbClr val="3D2B6B"/>
          </a:solidFill>
          <a:ln w="12700">
            <a:solidFill>
              <a:srgbClr val="3D2B6B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10241280" y="131673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750" dirty="0"/>
          </a:p>
        </p:txBody>
      </p:sp>
      <p:sp>
        <p:nvSpPr>
          <p:cNvPr id="112" name="Text 110"/>
          <p:cNvSpPr/>
          <p:nvPr/>
        </p:nvSpPr>
        <p:spPr>
          <a:xfrm>
            <a:off x="10607040" y="1307592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AI Capability Roadmap</a:t>
            </a:r>
            <a:endParaRPr lang="en-US" sz="800" dirty="0"/>
          </a:p>
        </p:txBody>
      </p:sp>
      <p:sp>
        <p:nvSpPr>
          <p:cNvPr id="113" name="Text 111"/>
          <p:cNvSpPr/>
          <p:nvPr/>
        </p:nvSpPr>
        <p:spPr>
          <a:xfrm>
            <a:off x="10241280" y="1572768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WHEN: With Briefing</a:t>
            </a:r>
            <a:endParaRPr lang="en-US" sz="700" dirty="0"/>
          </a:p>
        </p:txBody>
      </p:sp>
      <p:sp>
        <p:nvSpPr>
          <p:cNvPr id="114" name="Shape 112"/>
          <p:cNvSpPr/>
          <p:nvPr/>
        </p:nvSpPr>
        <p:spPr>
          <a:xfrm>
            <a:off x="10241280" y="1773936"/>
            <a:ext cx="1508760" cy="0"/>
          </a:xfrm>
          <a:prstGeom prst="line">
            <a:avLst/>
          </a:prstGeom>
          <a:noFill/>
          <a:ln w="6350">
            <a:solidFill>
              <a:srgbClr val="1E3A55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10241280" y="1828800"/>
            <a:ext cx="15087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plan: Expand what worked, Refine what needs work, Hold what isn't ready.</a:t>
            </a:r>
            <a:endParaRPr lang="en-US" sz="700" dirty="0"/>
          </a:p>
        </p:txBody>
      </p:sp>
      <p:sp>
        <p:nvSpPr>
          <p:cNvPr id="116" name="Shape 114"/>
          <p:cNvSpPr/>
          <p:nvPr/>
        </p:nvSpPr>
        <p:spPr>
          <a:xfrm>
            <a:off x="3749040" y="2743200"/>
            <a:ext cx="274320" cy="0"/>
          </a:xfrm>
          <a:prstGeom prst="line">
            <a:avLst/>
          </a:prstGeom>
          <a:noFill/>
          <a:ln w="19050">
            <a:solidFill>
              <a:srgbClr val="C8922A"/>
            </a:solidFill>
            <a:prstDash val="dash"/>
          </a:ln>
        </p:spPr>
      </p:sp>
      <p:sp>
        <p:nvSpPr>
          <p:cNvPr id="117" name="Text 115"/>
          <p:cNvSpPr/>
          <p:nvPr/>
        </p:nvSpPr>
        <p:spPr>
          <a:xfrm>
            <a:off x="3977640" y="2633472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18" name="Shape 116"/>
          <p:cNvSpPr/>
          <p:nvPr/>
        </p:nvSpPr>
        <p:spPr>
          <a:xfrm>
            <a:off x="7863840" y="2743200"/>
            <a:ext cx="274320" cy="0"/>
          </a:xfrm>
          <a:prstGeom prst="line">
            <a:avLst/>
          </a:prstGeom>
          <a:noFill/>
          <a:ln w="19050">
            <a:solidFill>
              <a:srgbClr val="C8922A"/>
            </a:solidFill>
            <a:prstDash val="dash"/>
          </a:ln>
        </p:spPr>
      </p:sp>
      <p:sp>
        <p:nvSpPr>
          <p:cNvPr id="119" name="Text 117"/>
          <p:cNvSpPr/>
          <p:nvPr/>
        </p:nvSpPr>
        <p:spPr>
          <a:xfrm>
            <a:off x="8092440" y="2633472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20" name="Text 118"/>
          <p:cNvSpPr/>
          <p:nvPr/>
        </p:nvSpPr>
        <p:spPr>
          <a:xfrm>
            <a:off x="320040" y="2697480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BEGIN</a:t>
            </a:r>
            <a:endParaRPr lang="en-US" sz="700" dirty="0"/>
          </a:p>
        </p:txBody>
      </p:sp>
      <p:sp>
        <p:nvSpPr>
          <p:cNvPr id="121" name="Text 119"/>
          <p:cNvSpPr/>
          <p:nvPr/>
        </p:nvSpPr>
        <p:spPr>
          <a:xfrm>
            <a:off x="320040" y="431596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THEN</a:t>
            </a:r>
            <a:endParaRPr lang="en-US" sz="700" dirty="0"/>
          </a:p>
        </p:txBody>
      </p:sp>
      <p:sp>
        <p:nvSpPr>
          <p:cNvPr id="122" name="Text 120"/>
          <p:cNvSpPr/>
          <p:nvPr/>
        </p:nvSpPr>
        <p:spPr>
          <a:xfrm>
            <a:off x="4206240" y="269748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4206240" y="431596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PILOT EXECUTION &amp; EXIT</a:t>
            </a:r>
            <a:endParaRPr lang="en-US" sz="700" dirty="0"/>
          </a:p>
        </p:txBody>
      </p:sp>
      <p:sp>
        <p:nvSpPr>
          <p:cNvPr id="124" name="Text 122"/>
          <p:cNvSpPr/>
          <p:nvPr/>
        </p:nvSpPr>
        <p:spPr>
          <a:xfrm>
            <a:off x="8458200" y="269748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&amp; REPORT</a:t>
            </a:r>
            <a:endParaRPr lang="en-US" sz="700" dirty="0"/>
          </a:p>
        </p:txBody>
      </p:sp>
      <p:sp>
        <p:nvSpPr>
          <p:cNvPr id="125" name="Text 123"/>
          <p:cNvSpPr/>
          <p:nvPr/>
        </p:nvSpPr>
        <p:spPr>
          <a:xfrm>
            <a:off x="8458200" y="4315968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SCALE</a:t>
            </a:r>
            <a:endParaRPr lang="en-US" sz="700" dirty="0"/>
          </a:p>
        </p:txBody>
      </p:sp>
      <p:sp>
        <p:nvSpPr>
          <p:cNvPr id="126" name="Shape 124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081020"/>
          </a:solidFill>
          <a:ln w="12700">
            <a:solidFill>
              <a:srgbClr val="08102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365760" y="655624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0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reference open throughout the 90-day framework. </a:t>
            </a:r>
            <a:pPr indent="0" marL="0">
              <a:buNone/>
            </a:pPr>
            <a:r>
              <a:rPr lang="en-US" sz="750" i="1" dirty="0">
                <a:solidFill>
                  <a:srgbClr val="4A7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has one primary moment — using them out of sequence reduces their value.</a:t>
            </a:r>
            <a:endParaRPr lang="en-US" sz="750" dirty="0"/>
          </a:p>
        </p:txBody>
      </p:sp>
      <p:sp>
        <p:nvSpPr>
          <p:cNvPr id="128" name="Text 126"/>
          <p:cNvSpPr/>
          <p:nvPr/>
        </p:nvSpPr>
        <p:spPr>
          <a:xfrm>
            <a:off x="10789920" y="655624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blairts.com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2026-06-05T18:33:31Z</dcterms:created>
  <dcterms:modified xsi:type="dcterms:W3CDTF">2026-06-05T18:33:31Z</dcterms:modified>
</cp:coreProperties>
</file>