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2" d="100"/>
          <a:sy n="102" d="100"/>
        </p:scale>
        <p:origin x="188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 Buckner" userId="1bbdd6babaaa3787" providerId="LiveId" clId="{DC9798D6-A5C8-4B17-9111-3C741F4F3179}"/>
    <pc:docChg chg="undo custSel modSld">
      <pc:chgData name="Steve Buckner" userId="1bbdd6babaaa3787" providerId="LiveId" clId="{DC9798D6-A5C8-4B17-9111-3C741F4F3179}" dt="2026-04-08T18:31:43.933" v="10" actId="1076"/>
      <pc:docMkLst>
        <pc:docMk/>
      </pc:docMkLst>
      <pc:sldChg chg="modSp mod">
        <pc:chgData name="Steve Buckner" userId="1bbdd6babaaa3787" providerId="LiveId" clId="{DC9798D6-A5C8-4B17-9111-3C741F4F3179}" dt="2026-04-08T18:30:33.260" v="0" actId="14100"/>
        <pc:sldMkLst>
          <pc:docMk/>
          <pc:sldMk cId="0" sldId="258"/>
        </pc:sldMkLst>
        <pc:spChg chg="mod">
          <ac:chgData name="Steve Buckner" userId="1bbdd6babaaa3787" providerId="LiveId" clId="{DC9798D6-A5C8-4B17-9111-3C741F4F3179}" dt="2026-04-08T18:30:33.260" v="0" actId="14100"/>
          <ac:spMkLst>
            <pc:docMk/>
            <pc:sldMk cId="0" sldId="258"/>
            <ac:spMk id="4" creationId="{00000000-0000-0000-0000-000000000000}"/>
          </ac:spMkLst>
        </pc:spChg>
      </pc:sldChg>
      <pc:sldChg chg="modSp mod">
        <pc:chgData name="Steve Buckner" userId="1bbdd6babaaa3787" providerId="LiveId" clId="{DC9798D6-A5C8-4B17-9111-3C741F4F3179}" dt="2026-04-08T18:30:39.660" v="1" actId="14100"/>
        <pc:sldMkLst>
          <pc:docMk/>
          <pc:sldMk cId="0" sldId="259"/>
        </pc:sldMkLst>
        <pc:spChg chg="mod">
          <ac:chgData name="Steve Buckner" userId="1bbdd6babaaa3787" providerId="LiveId" clId="{DC9798D6-A5C8-4B17-9111-3C741F4F3179}" dt="2026-04-08T18:30:39.660" v="1" actId="14100"/>
          <ac:spMkLst>
            <pc:docMk/>
            <pc:sldMk cId="0" sldId="259"/>
            <ac:spMk id="4" creationId="{00000000-0000-0000-0000-000000000000}"/>
          </ac:spMkLst>
        </pc:spChg>
      </pc:sldChg>
      <pc:sldChg chg="modSp mod">
        <pc:chgData name="Steve Buckner" userId="1bbdd6babaaa3787" providerId="LiveId" clId="{DC9798D6-A5C8-4B17-9111-3C741F4F3179}" dt="2026-04-08T18:31:12.244" v="6" actId="14100"/>
        <pc:sldMkLst>
          <pc:docMk/>
          <pc:sldMk cId="0" sldId="260"/>
        </pc:sldMkLst>
        <pc:spChg chg="mod">
          <ac:chgData name="Steve Buckner" userId="1bbdd6babaaa3787" providerId="LiveId" clId="{DC9798D6-A5C8-4B17-9111-3C741F4F3179}" dt="2026-04-08T18:31:12.244" v="6" actId="14100"/>
          <ac:spMkLst>
            <pc:docMk/>
            <pc:sldMk cId="0" sldId="260"/>
            <ac:spMk id="2" creationId="{00000000-0000-0000-0000-000000000000}"/>
          </ac:spMkLst>
        </pc:spChg>
        <pc:spChg chg="mod">
          <ac:chgData name="Steve Buckner" userId="1bbdd6babaaa3787" providerId="LiveId" clId="{DC9798D6-A5C8-4B17-9111-3C741F4F3179}" dt="2026-04-08T18:30:57.558" v="5" actId="14100"/>
          <ac:spMkLst>
            <pc:docMk/>
            <pc:sldMk cId="0" sldId="260"/>
            <ac:spMk id="3" creationId="{00000000-0000-0000-0000-000000000000}"/>
          </ac:spMkLst>
        </pc:spChg>
      </pc:sldChg>
      <pc:sldChg chg="modSp mod">
        <pc:chgData name="Steve Buckner" userId="1bbdd6babaaa3787" providerId="LiveId" clId="{DC9798D6-A5C8-4B17-9111-3C741F4F3179}" dt="2026-04-08T18:31:21.771" v="7" actId="1076"/>
        <pc:sldMkLst>
          <pc:docMk/>
          <pc:sldMk cId="0" sldId="261"/>
        </pc:sldMkLst>
        <pc:spChg chg="mod">
          <ac:chgData name="Steve Buckner" userId="1bbdd6babaaa3787" providerId="LiveId" clId="{DC9798D6-A5C8-4B17-9111-3C741F4F3179}" dt="2026-04-08T18:31:21.771" v="7" actId="1076"/>
          <ac:spMkLst>
            <pc:docMk/>
            <pc:sldMk cId="0" sldId="261"/>
            <ac:spMk id="4" creationId="{00000000-0000-0000-0000-000000000000}"/>
          </ac:spMkLst>
        </pc:spChg>
      </pc:sldChg>
      <pc:sldChg chg="modSp mod">
        <pc:chgData name="Steve Buckner" userId="1bbdd6babaaa3787" providerId="LiveId" clId="{DC9798D6-A5C8-4B17-9111-3C741F4F3179}" dt="2026-04-08T18:31:30.054" v="8" actId="1076"/>
        <pc:sldMkLst>
          <pc:docMk/>
          <pc:sldMk cId="0" sldId="262"/>
        </pc:sldMkLst>
        <pc:spChg chg="mod">
          <ac:chgData name="Steve Buckner" userId="1bbdd6babaaa3787" providerId="LiveId" clId="{DC9798D6-A5C8-4B17-9111-3C741F4F3179}" dt="2026-04-08T18:31:30.054" v="8" actId="1076"/>
          <ac:spMkLst>
            <pc:docMk/>
            <pc:sldMk cId="0" sldId="262"/>
            <ac:spMk id="4" creationId="{00000000-0000-0000-0000-000000000000}"/>
          </ac:spMkLst>
        </pc:spChg>
      </pc:sldChg>
      <pc:sldChg chg="modSp mod">
        <pc:chgData name="Steve Buckner" userId="1bbdd6babaaa3787" providerId="LiveId" clId="{DC9798D6-A5C8-4B17-9111-3C741F4F3179}" dt="2026-04-08T18:31:36.837" v="9" actId="1076"/>
        <pc:sldMkLst>
          <pc:docMk/>
          <pc:sldMk cId="0" sldId="263"/>
        </pc:sldMkLst>
        <pc:spChg chg="mod">
          <ac:chgData name="Steve Buckner" userId="1bbdd6babaaa3787" providerId="LiveId" clId="{DC9798D6-A5C8-4B17-9111-3C741F4F3179}" dt="2026-04-08T18:31:36.837" v="9" actId="1076"/>
          <ac:spMkLst>
            <pc:docMk/>
            <pc:sldMk cId="0" sldId="263"/>
            <ac:spMk id="2" creationId="{00000000-0000-0000-0000-000000000000}"/>
          </ac:spMkLst>
        </pc:spChg>
      </pc:sldChg>
      <pc:sldChg chg="modSp mod">
        <pc:chgData name="Steve Buckner" userId="1bbdd6babaaa3787" providerId="LiveId" clId="{DC9798D6-A5C8-4B17-9111-3C741F4F3179}" dt="2026-04-08T18:31:43.933" v="10" actId="1076"/>
        <pc:sldMkLst>
          <pc:docMk/>
          <pc:sldMk cId="0" sldId="264"/>
        </pc:sldMkLst>
        <pc:spChg chg="mod">
          <ac:chgData name="Steve Buckner" userId="1bbdd6babaaa3787" providerId="LiveId" clId="{DC9798D6-A5C8-4B17-9111-3C741F4F3179}" dt="2026-04-08T18:31:43.933" v="10" actId="1076"/>
          <ac:spMkLst>
            <pc:docMk/>
            <pc:sldMk cId="0" sldId="264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7612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76DBF4"/>
                </a:solidFill>
              </a:rPr>
              <a:t>Stage 3 – Executive Briefing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457200" y="749808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960120"/>
            <a:ext cx="82296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kern="0" spc="100" dirty="0">
                <a:solidFill>
                  <a:srgbClr val="FFFFFF"/>
                </a:solidFill>
              </a:rPr>
              <a:t>Executive AI</a:t>
            </a:r>
            <a:endParaRPr lang="en-US" sz="4400" dirty="0"/>
          </a:p>
          <a:p>
            <a:pPr marL="0" indent="0">
              <a:buNone/>
            </a:pPr>
            <a:r>
              <a:rPr lang="en-US" sz="4400" b="1" kern="0" spc="100" dirty="0">
                <a:solidFill>
                  <a:srgbClr val="FFFFFF"/>
                </a:solidFill>
              </a:rPr>
              <a:t>Capability Briefing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457200" y="306324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D6EAF8"/>
                </a:solidFill>
              </a:rPr>
              <a:t>A structured leadership briefing presenting what was tested, what was learned, what capability was built, and what should happen next.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457200" y="4160520"/>
            <a:ext cx="2514600" cy="65836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4160520"/>
            <a:ext cx="2514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What Was Tested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200400" y="4160520"/>
            <a:ext cx="2514600" cy="658368"/>
          </a:xfrm>
          <a:prstGeom prst="rect">
            <a:avLst/>
          </a:prstGeom>
          <a:solidFill>
            <a:srgbClr val="146194"/>
          </a:solidFill>
          <a:ln w="12700">
            <a:solidFill>
              <a:srgbClr val="14619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200400" y="4160520"/>
            <a:ext cx="2514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What Was Learned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943600" y="4160520"/>
            <a:ext cx="2514600" cy="658368"/>
          </a:xfrm>
          <a:prstGeom prst="rect">
            <a:avLst/>
          </a:prstGeom>
          <a:solidFill>
            <a:srgbClr val="052F61"/>
          </a:solidFill>
          <a:ln w="12700">
            <a:solidFill>
              <a:srgbClr val="052F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43600" y="4160520"/>
            <a:ext cx="2514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What We Recommend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6355080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8E8"/>
                </a:solidFill>
              </a:rPr>
              <a:t>AI Capability Rollout Framework  ·  Stage 3 of 3  ·  Leadership Decision Support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76DBF4"/>
                </a:solidFill>
              </a:rPr>
              <a:t>Stage 3 – Executive Briefing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457200" y="749808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960120"/>
            <a:ext cx="8229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kern="0" spc="100" dirty="0">
                <a:solidFill>
                  <a:srgbClr val="FFFFFF"/>
                </a:solidFill>
              </a:rPr>
              <a:t>Leadership Decision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457200" y="1682496"/>
            <a:ext cx="822960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457200" y="1828800"/>
            <a:ext cx="1645920" cy="658368"/>
          </a:xfrm>
          <a:prstGeom prst="rect">
            <a:avLst/>
          </a:prstGeom>
          <a:solidFill>
            <a:srgbClr val="052F61"/>
          </a:solidFill>
          <a:ln w="12700">
            <a:solidFill>
              <a:srgbClr val="052F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1828800"/>
            <a:ext cx="1645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Decision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212848" y="1828800"/>
            <a:ext cx="6473952" cy="65836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322576" y="1865376"/>
            <a:ext cx="6199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A8C8E8"/>
                </a:solidFill>
              </a:rPr>
              <a:t>Expand / Refine / Pause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2651760"/>
            <a:ext cx="1645920" cy="658368"/>
          </a:xfrm>
          <a:prstGeom prst="rect">
            <a:avLst/>
          </a:prstGeom>
          <a:solidFill>
            <a:srgbClr val="052F61"/>
          </a:solidFill>
          <a:ln w="12700">
            <a:solidFill>
              <a:srgbClr val="052F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" y="2651760"/>
            <a:ext cx="1645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Made by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2212848" y="2651760"/>
            <a:ext cx="6473952" cy="65836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322576" y="2688336"/>
            <a:ext cx="6199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A8C8E8"/>
                </a:solidFill>
              </a:rPr>
              <a:t>Name and title of the decision-maker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7200" y="3474720"/>
            <a:ext cx="1645920" cy="658368"/>
          </a:xfrm>
          <a:prstGeom prst="rect">
            <a:avLst/>
          </a:prstGeom>
          <a:solidFill>
            <a:srgbClr val="052F61"/>
          </a:solidFill>
          <a:ln w="12700">
            <a:solidFill>
              <a:srgbClr val="052F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57200" y="3474720"/>
            <a:ext cx="1645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Date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212848" y="3474720"/>
            <a:ext cx="6473952" cy="65836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2322576" y="3511296"/>
            <a:ext cx="6199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A8C8E8"/>
                </a:solidFill>
              </a:rPr>
              <a:t>Date the decision was recorded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57200" y="4297680"/>
            <a:ext cx="1645920" cy="658368"/>
          </a:xfrm>
          <a:prstGeom prst="rect">
            <a:avLst/>
          </a:prstGeom>
          <a:solidFill>
            <a:srgbClr val="052F61"/>
          </a:solidFill>
          <a:ln w="12700">
            <a:solidFill>
              <a:srgbClr val="052F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57200" y="4297680"/>
            <a:ext cx="1645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Conditions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2212848" y="4297680"/>
            <a:ext cx="6473952" cy="65836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322576" y="4334256"/>
            <a:ext cx="6199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A8C8E8"/>
                </a:solidFill>
              </a:rPr>
              <a:t>Any conditions attached to this decision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57200" y="5120640"/>
            <a:ext cx="1645920" cy="658368"/>
          </a:xfrm>
          <a:prstGeom prst="rect">
            <a:avLst/>
          </a:prstGeom>
          <a:solidFill>
            <a:srgbClr val="052F61"/>
          </a:solidFill>
          <a:ln w="12700">
            <a:solidFill>
              <a:srgbClr val="052F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57200" y="5120640"/>
            <a:ext cx="1645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Next review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2212848" y="5120640"/>
            <a:ext cx="6473952" cy="65836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2322576" y="5157216"/>
            <a:ext cx="6199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A8C8E8"/>
                </a:solidFill>
              </a:rPr>
              <a:t>When leadership will reconvene to assess progress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57200" y="6035040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57200" y="6144768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6DBF4"/>
                </a:solidFill>
              </a:rPr>
              <a:t>The work of this pilot is complete. The evidence is documented. The decision belongs to leadership.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Executive Framing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886968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987552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D6EAF8"/>
                </a:solidFill>
              </a:rPr>
              <a:t>"This pilot was conducted to evaluate how AI can be introduced safely and effectively within [workflow / business area]. The objective was not to automate — it was to learn, under controlled conditions, what is possible."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457200" y="2057400"/>
            <a:ext cx="822960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457200" y="2194560"/>
            <a:ext cx="502920" cy="74980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2194560"/>
            <a:ext cx="502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01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115568" y="2231136"/>
            <a:ext cx="7589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A controlled, bounded test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115568" y="2578608"/>
            <a:ext cx="7589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C8E8"/>
                </a:solidFill>
              </a:rPr>
              <a:t>Scope was intentionally narrow. Guardrails were defined before work began. Risk was managed — not assumed.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57200" y="3200400"/>
            <a:ext cx="502920" cy="74980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" y="3200400"/>
            <a:ext cx="502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02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15568" y="3236976"/>
            <a:ext cx="7589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Measurable outcomes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115568" y="3584448"/>
            <a:ext cx="7589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C8E8"/>
                </a:solidFill>
              </a:rPr>
              <a:t>Results are compared to a documented baseline. What improved is observable. What did not is equally clear.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4206240"/>
            <a:ext cx="502920" cy="74980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57200" y="4206240"/>
            <a:ext cx="502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03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115568" y="4242816"/>
            <a:ext cx="7589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Capability built — not just a task completed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15568" y="4590288"/>
            <a:ext cx="7589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C8E8"/>
                </a:solidFill>
              </a:rPr>
              <a:t>The organization now has defined workflows, tested guardrails, and direct team experience with AI in practice.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57200" y="5212080"/>
            <a:ext cx="502920" cy="74980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57200" y="5212080"/>
            <a:ext cx="502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04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115568" y="5248656"/>
            <a:ext cx="7589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A decision — not a report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115568" y="5596128"/>
            <a:ext cx="7589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C8E8"/>
                </a:solidFill>
              </a:rPr>
              <a:t>This briefing closes with a clear recommendation: Expand, Refine, or Pause. Leadership decides with evidence.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57200" y="6355080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8E8"/>
                </a:solidFill>
              </a:rPr>
              <a:t>AI Capability Rollout Framework  ·  Stage 3 of 3  ·  Executive Briefing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37744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2560320" y="274320"/>
            <a:ext cx="6400800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Where We Started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2560320" y="5303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6DBF4"/>
                </a:solidFill>
              </a:rPr>
              <a:t>Starting Point &amp; Business Context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2560320" y="868680"/>
            <a:ext cx="64008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2560320" y="960120"/>
            <a:ext cx="64008" cy="47548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2697480" y="960120"/>
            <a:ext cx="6263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D6EAF8"/>
                </a:solidFill>
              </a:rPr>
              <a:t>Establish the business context before presenting results. Leadership needs to know what baseline was set.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2560320" y="1481328"/>
            <a:ext cx="640080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2560320" y="160934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6DBF4"/>
                </a:solidFill>
              </a:rPr>
              <a:t>Business area / workflow tested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2560320" y="1901952"/>
            <a:ext cx="6400800" cy="566928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76DBF4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2560320" y="257860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6DBF4"/>
                </a:solidFill>
              </a:rPr>
              <a:t>Why this workflow was selected as the pilot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560320" y="2871216"/>
            <a:ext cx="6400800" cy="566928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76DBF4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2560320" y="354787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6DBF4"/>
                </a:solidFill>
              </a:rPr>
              <a:t>Starting capability level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2560320" y="3840480"/>
            <a:ext cx="6400800" cy="566928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76DBF4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2560320" y="4517136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6DBF4"/>
                </a:solidFill>
              </a:rPr>
              <a:t>Key constraint or risk that shaped the approach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2560320" y="4809744"/>
            <a:ext cx="6400800" cy="566928"/>
          </a:xfrm>
          <a:prstGeom prst="rect">
            <a:avLst/>
          </a:prstGeom>
          <a:solidFill>
            <a:srgbClr val="052F61">
              <a:alpha val="50000"/>
            </a:srgbClr>
          </a:solidFill>
          <a:ln w="6350">
            <a:solidFill>
              <a:srgbClr val="76DBF4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457200" y="6355080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8E8"/>
                </a:solidFill>
              </a:rPr>
              <a:t>AI Capability Rollout Framework  ·  Stage 3 of 3  ·  Executive Briefing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6560" y="0"/>
            <a:ext cx="237744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034272" y="0"/>
            <a:ext cx="109728" cy="6858000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457200" y="274320"/>
            <a:ext cx="6126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What We Tested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457200" y="530352"/>
            <a:ext cx="6126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6DBF4"/>
                </a:solidFill>
              </a:rPr>
              <a:t>Pilot Scope &amp; Guardrails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457200" y="868680"/>
            <a:ext cx="612648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457200" y="960120"/>
            <a:ext cx="64008" cy="47548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94360" y="960120"/>
            <a:ext cx="59893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D6EAF8"/>
                </a:solidFill>
              </a:rPr>
              <a:t>This pilot was conducted under controlled conditions — bounded scope, defined guardrails, managed risk.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57200" y="1481328"/>
            <a:ext cx="612648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57200" y="1609344"/>
            <a:ext cx="2926080" cy="347472"/>
          </a:xfrm>
          <a:prstGeom prst="rect">
            <a:avLst/>
          </a:prstGeom>
          <a:solidFill>
            <a:srgbClr val="052F61"/>
          </a:solidFill>
          <a:ln w="12700">
            <a:solidFill>
              <a:srgbClr val="052F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57200" y="1609344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76DBF4"/>
                </a:solidFill>
              </a:rPr>
              <a:t>SCOPE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57200" y="2029968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A8C8E8"/>
                </a:solidFill>
              </a:rPr>
              <a:t>Workflow tested: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457200" y="2304288"/>
            <a:ext cx="2926080" cy="530352"/>
          </a:xfrm>
          <a:prstGeom prst="rect">
            <a:avLst/>
          </a:prstGeom>
          <a:solidFill>
            <a:srgbClr val="052F61">
              <a:alpha val="48000"/>
            </a:srgbClr>
          </a:solidFill>
          <a:ln w="635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57200" y="2962656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A8C8E8"/>
                </a:solidFill>
              </a:rPr>
              <a:t>AI tool(s) used: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457200" y="3236976"/>
            <a:ext cx="2926080" cy="530352"/>
          </a:xfrm>
          <a:prstGeom prst="rect">
            <a:avLst/>
          </a:prstGeom>
          <a:solidFill>
            <a:srgbClr val="052F61">
              <a:alpha val="48000"/>
            </a:srgbClr>
          </a:solidFill>
          <a:ln w="635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457200" y="3895344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A8C8E8"/>
                </a:solidFill>
              </a:rPr>
              <a:t>Participants: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457200" y="4169664"/>
            <a:ext cx="2926080" cy="530352"/>
          </a:xfrm>
          <a:prstGeom prst="rect">
            <a:avLst/>
          </a:prstGeom>
          <a:solidFill>
            <a:srgbClr val="052F61">
              <a:alpha val="48000"/>
            </a:srgbClr>
          </a:solidFill>
          <a:ln w="635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457200" y="4828032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A8C8E8"/>
                </a:solidFill>
              </a:rPr>
              <a:t>Duration: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457200" y="5102352"/>
            <a:ext cx="2926080" cy="530352"/>
          </a:xfrm>
          <a:prstGeom prst="rect">
            <a:avLst/>
          </a:prstGeom>
          <a:solidFill>
            <a:srgbClr val="052F61">
              <a:alpha val="48000"/>
            </a:srgbClr>
          </a:solidFill>
          <a:ln w="635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3657600" y="1609344"/>
            <a:ext cx="2926080" cy="347472"/>
          </a:xfrm>
          <a:prstGeom prst="rect">
            <a:avLst/>
          </a:prstGeom>
          <a:solidFill>
            <a:srgbClr val="0D4A3A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3657600" y="1609344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4967C"/>
                </a:solidFill>
              </a:rPr>
              <a:t>GUARDRAILS IN PLACE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3657600" y="2029968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967C"/>
                </a:solidFill>
              </a:rPr>
              <a:t>Approved use cases: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3657600" y="2304288"/>
            <a:ext cx="2926080" cy="530352"/>
          </a:xfrm>
          <a:prstGeom prst="rect">
            <a:avLst/>
          </a:prstGeom>
          <a:solidFill>
            <a:srgbClr val="052F61">
              <a:alpha val="48000"/>
            </a:srgbClr>
          </a:solidFill>
          <a:ln w="6350">
            <a:solidFill>
              <a:srgbClr val="14967C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3657600" y="2962656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967C"/>
                </a:solidFill>
              </a:rPr>
              <a:t>Restricted use cases:</a:t>
            </a:r>
            <a:endParaRPr lang="en-US" sz="1100" dirty="0"/>
          </a:p>
        </p:txBody>
      </p:sp>
      <p:sp>
        <p:nvSpPr>
          <p:cNvPr id="25" name="Shape 22"/>
          <p:cNvSpPr/>
          <p:nvPr/>
        </p:nvSpPr>
        <p:spPr>
          <a:xfrm>
            <a:off x="3657600" y="3236976"/>
            <a:ext cx="2926080" cy="530352"/>
          </a:xfrm>
          <a:prstGeom prst="rect">
            <a:avLst/>
          </a:prstGeom>
          <a:solidFill>
            <a:srgbClr val="052F61">
              <a:alpha val="48000"/>
            </a:srgbClr>
          </a:solidFill>
          <a:ln w="6350">
            <a:solidFill>
              <a:srgbClr val="14967C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3657600" y="3895344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967C"/>
                </a:solidFill>
              </a:rPr>
              <a:t>Data boundaries:</a:t>
            </a:r>
            <a:endParaRPr lang="en-US" sz="1100" dirty="0"/>
          </a:p>
        </p:txBody>
      </p:sp>
      <p:sp>
        <p:nvSpPr>
          <p:cNvPr id="27" name="Shape 24"/>
          <p:cNvSpPr/>
          <p:nvPr/>
        </p:nvSpPr>
        <p:spPr>
          <a:xfrm>
            <a:off x="3657600" y="4169664"/>
            <a:ext cx="2926080" cy="530352"/>
          </a:xfrm>
          <a:prstGeom prst="rect">
            <a:avLst/>
          </a:prstGeom>
          <a:solidFill>
            <a:srgbClr val="052F61">
              <a:alpha val="48000"/>
            </a:srgbClr>
          </a:solidFill>
          <a:ln w="6350">
            <a:solidFill>
              <a:srgbClr val="14967C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3657600" y="4828032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967C"/>
                </a:solidFill>
              </a:rPr>
              <a:t>Escalation process:</a:t>
            </a:r>
            <a:endParaRPr lang="en-US" sz="1100" dirty="0"/>
          </a:p>
        </p:txBody>
      </p:sp>
      <p:sp>
        <p:nvSpPr>
          <p:cNvPr id="29" name="Shape 26"/>
          <p:cNvSpPr/>
          <p:nvPr/>
        </p:nvSpPr>
        <p:spPr>
          <a:xfrm>
            <a:off x="3657600" y="5102352"/>
            <a:ext cx="2926080" cy="530352"/>
          </a:xfrm>
          <a:prstGeom prst="rect">
            <a:avLst/>
          </a:prstGeom>
          <a:solidFill>
            <a:srgbClr val="052F61">
              <a:alpha val="48000"/>
            </a:srgbClr>
          </a:solidFill>
          <a:ln w="6350">
            <a:solidFill>
              <a:srgbClr val="14967C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7"/>
          <p:cNvSpPr/>
          <p:nvPr/>
        </p:nvSpPr>
        <p:spPr>
          <a:xfrm>
            <a:off x="457200" y="6355080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8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8E8"/>
                </a:solidFill>
              </a:rPr>
              <a:t>AI Capability Rollout Framework  ·  Stage 3 of 3  ·  Executive Briefing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3776" y="36576"/>
            <a:ext cx="8193024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Results — What Changed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6DBF4"/>
                </a:solidFill>
              </a:rPr>
              <a:t>Measured outcomes compared to documented baseline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57200" y="841248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932688"/>
            <a:ext cx="64008" cy="47548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94360" y="932688"/>
            <a:ext cx="80924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D6EAF8"/>
                </a:solidFill>
              </a:rPr>
              <a:t>Present each metric as a before/after comparison. Interpret each result in plain language — no numbers without context.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453896"/>
            <a:ext cx="822960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554480"/>
            <a:ext cx="2377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A8C8E8"/>
                </a:solidFill>
              </a:rPr>
              <a:t>METRIC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2880360" y="1554480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A8C8E8"/>
                </a:solidFill>
              </a:rPr>
              <a:t>BEFORE  →  AFTER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784848" y="1554480"/>
            <a:ext cx="19019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A8C8E8"/>
                </a:solidFill>
              </a:rPr>
              <a:t>INTERPRETATION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57200" y="1810512"/>
            <a:ext cx="822960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57200" y="1874520"/>
            <a:ext cx="384048" cy="29260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1874520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01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932688" y="1874520"/>
            <a:ext cx="6675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6DBF4"/>
                </a:solidFill>
              </a:rPr>
              <a:t>Metric 1  —  e.g. Time per task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2212848"/>
            <a:ext cx="2880360" cy="621792"/>
          </a:xfrm>
          <a:prstGeom prst="rect">
            <a:avLst/>
          </a:prstGeom>
          <a:solidFill>
            <a:srgbClr val="052F61"/>
          </a:solidFill>
          <a:ln w="12700">
            <a:solidFill>
              <a:srgbClr val="A8C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93776" y="2212848"/>
            <a:ext cx="2807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A8C8E8"/>
                </a:solidFill>
              </a:rPr>
              <a:t>BEFORE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93776" y="2468880"/>
            <a:ext cx="2807208" cy="292608"/>
          </a:xfrm>
          <a:prstGeom prst="rect">
            <a:avLst/>
          </a:prstGeom>
          <a:solidFill>
            <a:srgbClr val="0A2850">
              <a:alpha val="70000"/>
            </a:srgbClr>
          </a:solidFill>
          <a:ln w="6350">
            <a:solidFill>
              <a:srgbClr val="A8C8E8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410712" y="2212848"/>
            <a:ext cx="43891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76DBF4"/>
                </a:solidFill>
              </a:rPr>
              <a:t>→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3886200" y="2212848"/>
            <a:ext cx="2880360" cy="621792"/>
          </a:xfrm>
          <a:prstGeom prst="rect">
            <a:avLst/>
          </a:prstGeom>
          <a:solidFill>
            <a:srgbClr val="0D4A3A"/>
          </a:solidFill>
          <a:ln w="1905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922776" y="2212848"/>
            <a:ext cx="2807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4967C"/>
                </a:solidFill>
              </a:rPr>
              <a:t>AFTER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3922776" y="2468880"/>
            <a:ext cx="2807208" cy="292608"/>
          </a:xfrm>
          <a:prstGeom prst="rect">
            <a:avLst/>
          </a:prstGeom>
          <a:solidFill>
            <a:srgbClr val="0A2850">
              <a:alpha val="70000"/>
            </a:srgbClr>
          </a:solidFill>
          <a:ln w="6350">
            <a:solidFill>
              <a:srgbClr val="14967C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839712" y="2212848"/>
            <a:ext cx="184708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A8C8E8"/>
                </a:solidFill>
              </a:rPr>
              <a:t>What this means: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6839712" y="2468880"/>
            <a:ext cx="1847088" cy="29260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76DBF4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57200" y="3227832"/>
            <a:ext cx="384048" cy="29260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57200" y="3227832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02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932688" y="3227832"/>
            <a:ext cx="6675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6DBF4"/>
                </a:solidFill>
              </a:rPr>
              <a:t>Metric 2  —  e.g. Error or rework rate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457200" y="3566160"/>
            <a:ext cx="2880360" cy="621792"/>
          </a:xfrm>
          <a:prstGeom prst="rect">
            <a:avLst/>
          </a:prstGeom>
          <a:solidFill>
            <a:srgbClr val="052F61"/>
          </a:solidFill>
          <a:ln w="12700">
            <a:solidFill>
              <a:srgbClr val="A8C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493776" y="3566160"/>
            <a:ext cx="2807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A8C8E8"/>
                </a:solidFill>
              </a:rPr>
              <a:t>BEFORE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493776" y="3822192"/>
            <a:ext cx="2807208" cy="292608"/>
          </a:xfrm>
          <a:prstGeom prst="rect">
            <a:avLst/>
          </a:prstGeom>
          <a:solidFill>
            <a:srgbClr val="0A2850">
              <a:alpha val="70000"/>
            </a:srgbClr>
          </a:solidFill>
          <a:ln w="6350">
            <a:solidFill>
              <a:srgbClr val="A8C8E8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3410712" y="3566160"/>
            <a:ext cx="43891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76DBF4"/>
                </a:solidFill>
              </a:rPr>
              <a:t>→</a:t>
            </a:r>
            <a:endParaRPr lang="en-US" sz="2000" dirty="0"/>
          </a:p>
        </p:txBody>
      </p:sp>
      <p:sp>
        <p:nvSpPr>
          <p:cNvPr id="31" name="Shape 29"/>
          <p:cNvSpPr/>
          <p:nvPr/>
        </p:nvSpPr>
        <p:spPr>
          <a:xfrm>
            <a:off x="3886200" y="3566160"/>
            <a:ext cx="2880360" cy="621792"/>
          </a:xfrm>
          <a:prstGeom prst="rect">
            <a:avLst/>
          </a:prstGeom>
          <a:solidFill>
            <a:srgbClr val="0D4A3A"/>
          </a:solidFill>
          <a:ln w="1905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3922776" y="3566160"/>
            <a:ext cx="2807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4967C"/>
                </a:solidFill>
              </a:rPr>
              <a:t>AFTER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3922776" y="3822192"/>
            <a:ext cx="2807208" cy="292608"/>
          </a:xfrm>
          <a:prstGeom prst="rect">
            <a:avLst/>
          </a:prstGeom>
          <a:solidFill>
            <a:srgbClr val="0A2850">
              <a:alpha val="70000"/>
            </a:srgbClr>
          </a:solidFill>
          <a:ln w="6350">
            <a:solidFill>
              <a:srgbClr val="14967C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6839712" y="3566160"/>
            <a:ext cx="184708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A8C8E8"/>
                </a:solidFill>
              </a:rPr>
              <a:t>What this means: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6839712" y="3822192"/>
            <a:ext cx="1847088" cy="29260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76DBF4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457200" y="4581144"/>
            <a:ext cx="384048" cy="29260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457200" y="4581144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03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932688" y="4581144"/>
            <a:ext cx="6675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6DBF4"/>
                </a:solidFill>
              </a:rPr>
              <a:t>Metric 3  —  e.g. Output consistency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457200" y="4919472"/>
            <a:ext cx="2880360" cy="621792"/>
          </a:xfrm>
          <a:prstGeom prst="rect">
            <a:avLst/>
          </a:prstGeom>
          <a:solidFill>
            <a:srgbClr val="052F61"/>
          </a:solidFill>
          <a:ln w="12700">
            <a:solidFill>
              <a:srgbClr val="A8C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493776" y="4919472"/>
            <a:ext cx="2807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A8C8E8"/>
                </a:solidFill>
              </a:rPr>
              <a:t>BEFORE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493776" y="5175504"/>
            <a:ext cx="2807208" cy="292608"/>
          </a:xfrm>
          <a:prstGeom prst="rect">
            <a:avLst/>
          </a:prstGeom>
          <a:solidFill>
            <a:srgbClr val="0A2850">
              <a:alpha val="70000"/>
            </a:srgbClr>
          </a:solidFill>
          <a:ln w="6350">
            <a:solidFill>
              <a:srgbClr val="A8C8E8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3410712" y="4919472"/>
            <a:ext cx="43891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76DBF4"/>
                </a:solidFill>
              </a:rPr>
              <a:t>→</a:t>
            </a:r>
            <a:endParaRPr lang="en-US" sz="2000" dirty="0"/>
          </a:p>
        </p:txBody>
      </p:sp>
      <p:sp>
        <p:nvSpPr>
          <p:cNvPr id="43" name="Shape 41"/>
          <p:cNvSpPr/>
          <p:nvPr/>
        </p:nvSpPr>
        <p:spPr>
          <a:xfrm>
            <a:off x="3886200" y="4919472"/>
            <a:ext cx="2880360" cy="621792"/>
          </a:xfrm>
          <a:prstGeom prst="rect">
            <a:avLst/>
          </a:prstGeom>
          <a:solidFill>
            <a:srgbClr val="0D4A3A"/>
          </a:solidFill>
          <a:ln w="1905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3922776" y="4919472"/>
            <a:ext cx="2807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4967C"/>
                </a:solidFill>
              </a:rPr>
              <a:t>AFTER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3922776" y="5175504"/>
            <a:ext cx="2807208" cy="292608"/>
          </a:xfrm>
          <a:prstGeom prst="rect">
            <a:avLst/>
          </a:prstGeom>
          <a:solidFill>
            <a:srgbClr val="0A2850">
              <a:alpha val="70000"/>
            </a:srgbClr>
          </a:solidFill>
          <a:ln w="6350">
            <a:solidFill>
              <a:srgbClr val="14967C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/>
          <p:nvPr/>
        </p:nvSpPr>
        <p:spPr>
          <a:xfrm>
            <a:off x="6839712" y="4919472"/>
            <a:ext cx="184708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A8C8E8"/>
                </a:solidFill>
              </a:rPr>
              <a:t>What this means: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6839712" y="5175504"/>
            <a:ext cx="1847088" cy="292608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76DBF4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6"/>
          <p:cNvSpPr/>
          <p:nvPr/>
        </p:nvSpPr>
        <p:spPr>
          <a:xfrm>
            <a:off x="457200" y="6071616"/>
            <a:ext cx="8229600" cy="548640"/>
          </a:xfrm>
          <a:prstGeom prst="rect">
            <a:avLst/>
          </a:prstGeom>
          <a:solidFill>
            <a:srgbClr val="052F61">
              <a:alpha val="70000"/>
            </a:srgbClr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658368" y="6126480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4967C"/>
                </a:solidFill>
              </a:rPr>
              <a:t>Key Finding:</a:t>
            </a:r>
            <a:endParaRPr lang="en-US" sz="1200" dirty="0"/>
          </a:p>
        </p:txBody>
      </p:sp>
      <p:sp>
        <p:nvSpPr>
          <p:cNvPr id="50" name="Shape 48"/>
          <p:cNvSpPr/>
          <p:nvPr/>
        </p:nvSpPr>
        <p:spPr>
          <a:xfrm>
            <a:off x="1993392" y="6163056"/>
            <a:ext cx="6492240" cy="347472"/>
          </a:xfrm>
          <a:prstGeom prst="rect">
            <a:avLst/>
          </a:prstGeom>
          <a:solidFill>
            <a:srgbClr val="0A2850">
              <a:alpha val="80000"/>
            </a:srgbClr>
          </a:solidFill>
          <a:ln w="6350">
            <a:solidFill>
              <a:srgbClr val="14967C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51" name="Shape 49"/>
          <p:cNvSpPr/>
          <p:nvPr/>
        </p:nvSpPr>
        <p:spPr>
          <a:xfrm>
            <a:off x="457200" y="6355080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50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8E8"/>
                </a:solidFill>
              </a:rPr>
              <a:t>AI Capability Rollout Framework  ·  Stage 3 of 3  ·  Executive Briefing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37744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2523744" y="114300"/>
            <a:ext cx="6400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What Capability Was Built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2560320" y="5303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6DBF4"/>
                </a:solidFill>
              </a:rPr>
              <a:t>Capability Lift — Beyond the task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2560320" y="868680"/>
            <a:ext cx="64008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2560320" y="960120"/>
            <a:ext cx="64008" cy="47548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2697480" y="960120"/>
            <a:ext cx="6263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D6EAF8"/>
                </a:solidFill>
              </a:rPr>
              <a:t>A pilot produces more than output — it builds organizational capability. Name what was established.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2560320" y="1481328"/>
            <a:ext cx="640080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2560320" y="1609344"/>
            <a:ext cx="502920" cy="868680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2560320" y="1609344"/>
            <a:ext cx="502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01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3182112" y="1645920"/>
            <a:ext cx="57424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Practical AI literacy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3182112" y="1993392"/>
            <a:ext cx="574243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C8E8"/>
                </a:solidFill>
              </a:rPr>
              <a:t>Team members have direct, hands-on experience with AI in a real workflow. Confidence is built through doing, not training.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2560320" y="2779776"/>
            <a:ext cx="502920" cy="868680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2560320" y="2779776"/>
            <a:ext cx="502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02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3182112" y="2816352"/>
            <a:ext cx="57424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Defined and tested guardrails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3182112" y="3163824"/>
            <a:ext cx="574243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C8E8"/>
                </a:solidFill>
              </a:rPr>
              <a:t>The boundaries of acceptable use were established, communicated, and tested in practice — not assumed.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2560320" y="3950208"/>
            <a:ext cx="502920" cy="868680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2560320" y="3950208"/>
            <a:ext cx="502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03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3182112" y="3986784"/>
            <a:ext cx="57424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Structured workflow integration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3182112" y="4334256"/>
            <a:ext cx="574243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C8E8"/>
                </a:solidFill>
              </a:rPr>
              <a:t>AI fits inside an existing process with a clear handoff point and a named human checkpoint.</a:t>
            </a:r>
            <a:endParaRPr lang="en-US" sz="1200" dirty="0"/>
          </a:p>
        </p:txBody>
      </p:sp>
      <p:sp>
        <p:nvSpPr>
          <p:cNvPr id="22" name="Shape 19"/>
          <p:cNvSpPr/>
          <p:nvPr/>
        </p:nvSpPr>
        <p:spPr>
          <a:xfrm>
            <a:off x="2560320" y="5120640"/>
            <a:ext cx="502920" cy="868680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2560320" y="5120640"/>
            <a:ext cx="502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04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3182112" y="5157216"/>
            <a:ext cx="57424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Decision confidence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3182112" y="5504688"/>
            <a:ext cx="574243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C8E8"/>
                </a:solidFill>
              </a:rPr>
              <a:t>Leadership now has evidence — not hypothesis. The next decision on scaling is supported by documented results.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457200" y="6355080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8E8"/>
                </a:solidFill>
              </a:rPr>
              <a:t>AI Capability Rollout Framework  ·  Stage 3 of 3  ·  Executive Briefing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6560" y="0"/>
            <a:ext cx="237744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034272" y="0"/>
            <a:ext cx="109728" cy="6858000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457200" y="128016"/>
            <a:ext cx="6126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What We Learned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457200" y="530352"/>
            <a:ext cx="6126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6DBF4"/>
                </a:solidFill>
              </a:rPr>
              <a:t>Key learnings from the pilot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457200" y="868680"/>
            <a:ext cx="612648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457200" y="960120"/>
            <a:ext cx="64008" cy="47548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94360" y="960120"/>
            <a:ext cx="59893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D6EAF8"/>
                </a:solidFill>
              </a:rPr>
              <a:t>What the data and experience revealed — including what worked, what did not, and what surprised the team.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57200" y="1481328"/>
            <a:ext cx="612648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57200" y="1609344"/>
            <a:ext cx="411480" cy="411480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57200" y="1609344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1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987552" y="1609344"/>
            <a:ext cx="555955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What the pilot confirmed about this workflow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457200" y="2048256"/>
            <a:ext cx="6126480" cy="530352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76DBF4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457200" y="2688336"/>
            <a:ext cx="411480" cy="411480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457200" y="2688336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2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987552" y="2688336"/>
            <a:ext cx="555955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What the pilot revealed that was not anticipated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457200" y="3127248"/>
            <a:ext cx="6126480" cy="530352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76DBF4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457200" y="3767328"/>
            <a:ext cx="411480" cy="411480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457200" y="3767328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3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987552" y="3767328"/>
            <a:ext cx="555955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What changed about how the team works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457200" y="4206240"/>
            <a:ext cx="6126480" cy="530352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76DBF4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457200" y="4846320"/>
            <a:ext cx="411480" cy="411480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457200" y="48463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4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987552" y="4846320"/>
            <a:ext cx="555955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What this tells us about readiness to scale</a:t>
            </a:r>
            <a:endParaRPr lang="en-US" sz="1200" dirty="0"/>
          </a:p>
        </p:txBody>
      </p:sp>
      <p:sp>
        <p:nvSpPr>
          <p:cNvPr id="25" name="Shape 22"/>
          <p:cNvSpPr/>
          <p:nvPr/>
        </p:nvSpPr>
        <p:spPr>
          <a:xfrm>
            <a:off x="457200" y="5285232"/>
            <a:ext cx="6126480" cy="530352"/>
          </a:xfrm>
          <a:prstGeom prst="rect">
            <a:avLst/>
          </a:prstGeom>
          <a:solidFill>
            <a:srgbClr val="052F61">
              <a:alpha val="45000"/>
            </a:srgbClr>
          </a:solidFill>
          <a:ln w="6350">
            <a:solidFill>
              <a:srgbClr val="76DBF4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3"/>
          <p:cNvSpPr/>
          <p:nvPr/>
        </p:nvSpPr>
        <p:spPr>
          <a:xfrm>
            <a:off x="457200" y="6355080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8E8"/>
                </a:solidFill>
              </a:rPr>
              <a:t>AI Capability Rollout Framework  ·  Stage 3 of 3  ·  Executive Briefing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95823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What Still Needs Attention Before Scaling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6DBF4"/>
                </a:solidFill>
              </a:rPr>
              <a:t>Remaining gaps and managed risks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57200" y="841248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932688"/>
            <a:ext cx="64008" cy="47548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94360" y="932688"/>
            <a:ext cx="80924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D6EAF8"/>
                </a:solidFill>
              </a:rPr>
              <a:t>These are known conditions — not surprises. Name them clearly so leadership can decide with full information.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453896"/>
            <a:ext cx="822960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1536192"/>
            <a:ext cx="37033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A8C8E8"/>
                </a:solidFill>
              </a:rPr>
              <a:t>GAP OR RISK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727448" y="1536192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A8C8E8"/>
                </a:solidFill>
              </a:rPr>
              <a:t>LEVEL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522976" y="1536192"/>
            <a:ext cx="1828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A8C8E8"/>
                </a:solidFill>
              </a:rPr>
              <a:t>REQUIRED ACTION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57200" y="1773936"/>
            <a:ext cx="822960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57200" y="1874520"/>
            <a:ext cx="347472" cy="658368"/>
          </a:xfrm>
          <a:prstGeom prst="rect">
            <a:avLst/>
          </a:prstGeom>
          <a:solidFill>
            <a:srgbClr val="052F61"/>
          </a:solidFill>
          <a:ln w="10160">
            <a:solidFill>
              <a:srgbClr val="A8C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1874520"/>
            <a:ext cx="3474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A8C8E8"/>
                </a:solidFill>
              </a:rPr>
              <a:t>01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59536" y="1874520"/>
            <a:ext cx="3703320" cy="658368"/>
          </a:xfrm>
          <a:prstGeom prst="rect">
            <a:avLst/>
          </a:prstGeom>
          <a:solidFill>
            <a:srgbClr val="052F61">
              <a:alpha val="55000"/>
            </a:srgbClr>
          </a:solidFill>
          <a:ln w="1016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914400" y="1892808"/>
            <a:ext cx="3611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A8C8E8"/>
                </a:solidFill>
              </a:rPr>
              <a:t>Gap or Risk: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672584" y="2002536"/>
            <a:ext cx="685800" cy="384048"/>
          </a:xfrm>
          <a:prstGeom prst="roundRect">
            <a:avLst>
              <a:gd name="adj" fmla="val 9524"/>
            </a:avLst>
          </a:prstGeom>
          <a:solidFill>
            <a:srgbClr val="6B4E00"/>
          </a:solidFill>
          <a:ln w="12700">
            <a:solidFill>
              <a:srgbClr val="6B4E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672584" y="2002536"/>
            <a:ext cx="685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MED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468112" y="1874520"/>
            <a:ext cx="3218688" cy="658368"/>
          </a:xfrm>
          <a:prstGeom prst="rect">
            <a:avLst/>
          </a:prstGeom>
          <a:solidFill>
            <a:srgbClr val="052F61">
              <a:alpha val="55000"/>
            </a:srgbClr>
          </a:solidFill>
          <a:ln w="1016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522976" y="1892808"/>
            <a:ext cx="31272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A8C8E8"/>
                </a:solidFill>
              </a:rPr>
              <a:t>Required action: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57200" y="2788920"/>
            <a:ext cx="347472" cy="658368"/>
          </a:xfrm>
          <a:prstGeom prst="rect">
            <a:avLst/>
          </a:prstGeom>
          <a:solidFill>
            <a:srgbClr val="052F61"/>
          </a:solidFill>
          <a:ln w="10160">
            <a:solidFill>
              <a:srgbClr val="A8C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57200" y="2788920"/>
            <a:ext cx="3474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A8C8E8"/>
                </a:solidFill>
              </a:rPr>
              <a:t>02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859536" y="2788920"/>
            <a:ext cx="3703320" cy="658368"/>
          </a:xfrm>
          <a:prstGeom prst="rect">
            <a:avLst/>
          </a:prstGeom>
          <a:solidFill>
            <a:srgbClr val="052F61">
              <a:alpha val="55000"/>
            </a:srgbClr>
          </a:solidFill>
          <a:ln w="1016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914400" y="2807208"/>
            <a:ext cx="3611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A8C8E8"/>
                </a:solidFill>
              </a:rPr>
              <a:t>Gap or Risk: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672584" y="2916936"/>
            <a:ext cx="685800" cy="384048"/>
          </a:xfrm>
          <a:prstGeom prst="roundRect">
            <a:avLst>
              <a:gd name="adj" fmla="val 9524"/>
            </a:avLst>
          </a:prstGeom>
          <a:solidFill>
            <a:srgbClr val="6B4E00"/>
          </a:solidFill>
          <a:ln w="12700">
            <a:solidFill>
              <a:srgbClr val="6B4E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672584" y="2916936"/>
            <a:ext cx="685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MED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68112" y="2788920"/>
            <a:ext cx="3218688" cy="658368"/>
          </a:xfrm>
          <a:prstGeom prst="rect">
            <a:avLst/>
          </a:prstGeom>
          <a:solidFill>
            <a:srgbClr val="052F61">
              <a:alpha val="55000"/>
            </a:srgbClr>
          </a:solidFill>
          <a:ln w="1016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5522976" y="2807208"/>
            <a:ext cx="31272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A8C8E8"/>
                </a:solidFill>
              </a:rPr>
              <a:t>Required action: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57200" y="3703320"/>
            <a:ext cx="347472" cy="658368"/>
          </a:xfrm>
          <a:prstGeom prst="rect">
            <a:avLst/>
          </a:prstGeom>
          <a:solidFill>
            <a:srgbClr val="052F61"/>
          </a:solidFill>
          <a:ln w="10160">
            <a:solidFill>
              <a:srgbClr val="A8C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457200" y="3703320"/>
            <a:ext cx="3474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A8C8E8"/>
                </a:solidFill>
              </a:rPr>
              <a:t>03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859536" y="3703320"/>
            <a:ext cx="3703320" cy="658368"/>
          </a:xfrm>
          <a:prstGeom prst="rect">
            <a:avLst/>
          </a:prstGeom>
          <a:solidFill>
            <a:srgbClr val="052F61">
              <a:alpha val="55000"/>
            </a:srgbClr>
          </a:solidFill>
          <a:ln w="1016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914400" y="3721608"/>
            <a:ext cx="3611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A8C8E8"/>
                </a:solidFill>
              </a:rPr>
              <a:t>Gap or Risk: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4672584" y="3831336"/>
            <a:ext cx="685800" cy="384048"/>
          </a:xfrm>
          <a:prstGeom prst="roundRect">
            <a:avLst>
              <a:gd name="adj" fmla="val 9524"/>
            </a:avLst>
          </a:prstGeom>
          <a:solidFill>
            <a:srgbClr val="5C1A1A"/>
          </a:solidFill>
          <a:ln w="12700">
            <a:solidFill>
              <a:srgbClr val="5C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4672584" y="3831336"/>
            <a:ext cx="685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HIGH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5468112" y="3703320"/>
            <a:ext cx="3218688" cy="658368"/>
          </a:xfrm>
          <a:prstGeom prst="rect">
            <a:avLst/>
          </a:prstGeom>
          <a:solidFill>
            <a:srgbClr val="052F61">
              <a:alpha val="55000"/>
            </a:srgbClr>
          </a:solidFill>
          <a:ln w="10160">
            <a:solidFill>
              <a:srgbClr val="2D5F8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5522976" y="3721608"/>
            <a:ext cx="31272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A8C8E8"/>
                </a:solidFill>
              </a:rPr>
              <a:t>Required action: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457200" y="4681728"/>
            <a:ext cx="8229600" cy="658368"/>
          </a:xfrm>
          <a:prstGeom prst="rect">
            <a:avLst/>
          </a:prstGeom>
          <a:solidFill>
            <a:srgbClr val="052F61">
              <a:alpha val="65000"/>
            </a:srgbClr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658368" y="4736592"/>
            <a:ext cx="20116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967C"/>
                </a:solidFill>
              </a:rPr>
              <a:t>Framing for leadership: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658368" y="4974336"/>
            <a:ext cx="7863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D6EAF8"/>
                </a:solidFill>
              </a:rPr>
              <a:t>Identifying gaps before scaling is a sign of a well-designed pilot — not a failure. These conditions are addressable. Leadership decides whether to address them before or after expanding.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457200" y="6355080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8E8"/>
                </a:solidFill>
              </a:rPr>
              <a:t>AI Capability Rollout Framework  ·  Stage 3 of 3  ·  Executive Briefing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86868"/>
            <a:ext cx="8229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Recommended Next Steps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76DBF4"/>
                </a:solidFill>
              </a:rPr>
              <a:t>Select one direction based on the evidence from this pilot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57200" y="841248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932688"/>
            <a:ext cx="64008" cy="475488"/>
          </a:xfrm>
          <a:prstGeom prst="rect">
            <a:avLst/>
          </a:prstGeom>
          <a:solidFill>
            <a:srgbClr val="14967C"/>
          </a:solidFill>
          <a:ln w="12700">
            <a:solidFill>
              <a:srgbClr val="1496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94360" y="932688"/>
            <a:ext cx="80924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D6EAF8"/>
                </a:solidFill>
              </a:rPr>
              <a:t>This decision is based on results, not momentum. Each option has a clear meaning and a clear next action.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1453896"/>
            <a:ext cx="8229600" cy="27432"/>
          </a:xfrm>
          <a:prstGeom prst="rect">
            <a:avLst/>
          </a:prstGeom>
          <a:solidFill>
            <a:srgbClr val="2D5F8A"/>
          </a:solidFill>
          <a:ln w="12700">
            <a:solidFill>
              <a:srgbClr val="2D5F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57200" y="1600200"/>
            <a:ext cx="2633472" cy="685800"/>
          </a:xfrm>
          <a:prstGeom prst="rect">
            <a:avLst/>
          </a:prstGeom>
          <a:solidFill>
            <a:srgbClr val="1A4D28"/>
          </a:solidFill>
          <a:ln w="12700">
            <a:solidFill>
              <a:srgbClr val="1A4D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1600200"/>
            <a:ext cx="26334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EXPAND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57200" y="1847088"/>
            <a:ext cx="26334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FFFFFF"/>
                </a:solidFill>
              </a:rPr>
              <a:t>Validated success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57200" y="2331720"/>
            <a:ext cx="2633472" cy="1371600"/>
          </a:xfrm>
          <a:prstGeom prst="rect">
            <a:avLst/>
          </a:prstGeom>
          <a:solidFill>
            <a:srgbClr val="052F61">
              <a:alpha val="60000"/>
            </a:srgbClr>
          </a:solidFill>
          <a:ln w="19050">
            <a:solidFill>
              <a:srgbClr val="1A4D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48640" y="2395728"/>
            <a:ext cx="2450592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D6EAF8"/>
                </a:solidFill>
              </a:rPr>
              <a:t>Metrics met. Risk controlled. The pilot produced reliable, usable output. Ready to apply to additional instances or a second workflow.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" y="3767328"/>
            <a:ext cx="2633472" cy="502920"/>
          </a:xfrm>
          <a:prstGeom prst="roundRect">
            <a:avLst>
              <a:gd name="adj" fmla="val 7273"/>
            </a:avLst>
          </a:prstGeom>
          <a:solidFill>
            <a:srgbClr val="1A4D28">
              <a:alpha val="30000"/>
            </a:srgbClr>
          </a:solidFill>
          <a:ln w="19050">
            <a:solidFill>
              <a:srgbClr val="1A4D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57200" y="3767328"/>
            <a:ext cx="26334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☐  Select this direction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3255264" y="1600200"/>
            <a:ext cx="2633472" cy="685800"/>
          </a:xfrm>
          <a:prstGeom prst="rect">
            <a:avLst/>
          </a:prstGeom>
          <a:solidFill>
            <a:srgbClr val="6B4E00"/>
          </a:solidFill>
          <a:ln w="12700">
            <a:solidFill>
              <a:srgbClr val="6B4E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255264" y="1600200"/>
            <a:ext cx="26334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REFINE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3255264" y="1847088"/>
            <a:ext cx="26334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FFFFFF"/>
                </a:solidFill>
              </a:rPr>
              <a:t>Partial success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255264" y="2331720"/>
            <a:ext cx="2633472" cy="1371600"/>
          </a:xfrm>
          <a:prstGeom prst="rect">
            <a:avLst/>
          </a:prstGeom>
          <a:solidFill>
            <a:srgbClr val="052F61">
              <a:alpha val="60000"/>
            </a:srgbClr>
          </a:solidFill>
          <a:ln w="19050">
            <a:solidFill>
              <a:srgbClr val="6B4E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346704" y="2395728"/>
            <a:ext cx="2450592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D6EAF8"/>
                </a:solidFill>
              </a:rPr>
              <a:t>Some metrics met, others not. A specific adjustment is required. Do not expand until the change is tested at pilot scale.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3255264" y="3767328"/>
            <a:ext cx="2633472" cy="502920"/>
          </a:xfrm>
          <a:prstGeom prst="roundRect">
            <a:avLst>
              <a:gd name="adj" fmla="val 7273"/>
            </a:avLst>
          </a:prstGeom>
          <a:solidFill>
            <a:srgbClr val="6B4E00">
              <a:alpha val="30000"/>
            </a:srgbClr>
          </a:solidFill>
          <a:ln w="19050">
            <a:solidFill>
              <a:srgbClr val="6B4E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255264" y="3767328"/>
            <a:ext cx="26334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☐  Select this direction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053328" y="1600200"/>
            <a:ext cx="2633472" cy="685800"/>
          </a:xfrm>
          <a:prstGeom prst="rect">
            <a:avLst/>
          </a:prstGeom>
          <a:solidFill>
            <a:srgbClr val="5C1A1A"/>
          </a:solidFill>
          <a:ln w="12700">
            <a:solidFill>
              <a:srgbClr val="5C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053328" y="1600200"/>
            <a:ext cx="26334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PAUSE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6053328" y="1847088"/>
            <a:ext cx="26334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FFFFFF"/>
                </a:solidFill>
              </a:rPr>
              <a:t>Insufficient value or risk not controlled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053328" y="2331720"/>
            <a:ext cx="2633472" cy="1371600"/>
          </a:xfrm>
          <a:prstGeom prst="rect">
            <a:avLst/>
          </a:prstGeom>
          <a:solidFill>
            <a:srgbClr val="052F61">
              <a:alpha val="60000"/>
            </a:srgbClr>
          </a:solidFill>
          <a:ln w="19050">
            <a:solidFill>
              <a:srgbClr val="5C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144768" y="2395728"/>
            <a:ext cx="2450592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D6EAF8"/>
                </a:solidFill>
              </a:rPr>
              <a:t>Results do not justify expansion at this time. Document what was learned and what would need to change before resubmitting.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053328" y="3767328"/>
            <a:ext cx="2633472" cy="502920"/>
          </a:xfrm>
          <a:prstGeom prst="roundRect">
            <a:avLst>
              <a:gd name="adj" fmla="val 7273"/>
            </a:avLst>
          </a:prstGeom>
          <a:solidFill>
            <a:srgbClr val="5C1A1A">
              <a:alpha val="30000"/>
            </a:srgbClr>
          </a:solidFill>
          <a:ln w="19050">
            <a:solidFill>
              <a:srgbClr val="5C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6053328" y="3767328"/>
            <a:ext cx="26334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☐  Select this direction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457200" y="440740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B4E00"/>
                </a:solidFill>
              </a:rPr>
              <a:t>Conditions required (if Refine or Expand with conditions):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457200" y="4709160"/>
            <a:ext cx="8229600" cy="731520"/>
          </a:xfrm>
          <a:prstGeom prst="rect">
            <a:avLst/>
          </a:prstGeom>
          <a:solidFill>
            <a:srgbClr val="6B4E00">
              <a:alpha val="15000"/>
            </a:srgbClr>
          </a:solidFill>
          <a:ln w="12700">
            <a:solidFill>
              <a:srgbClr val="6B4E00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457200" y="6355080"/>
            <a:ext cx="8229600" cy="27432"/>
          </a:xfrm>
          <a:prstGeom prst="rect">
            <a:avLst/>
          </a:prstGeom>
          <a:solidFill>
            <a:srgbClr val="76DBF4"/>
          </a:solidFill>
          <a:ln w="12700">
            <a:solidFill>
              <a:srgbClr val="76D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8E8"/>
                </a:solidFill>
              </a:rPr>
              <a:t>AI Capability Rollout Framework  ·  Stage 3 of 3  ·  Executive Briefing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993</Words>
  <Application>Microsoft Office PowerPoint</Application>
  <PresentationFormat>On-screen Show (4:3)</PresentationFormat>
  <Paragraphs>160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Executive AI Capability Briefing</dc:title>
  <dc:subject>PptxGenJS Presentation</dc:subject>
  <dc:creator>PptxGenJS</dc:creator>
  <cp:lastModifiedBy>Steve Buckner</cp:lastModifiedBy>
  <cp:revision>1</cp:revision>
  <dcterms:created xsi:type="dcterms:W3CDTF">2026-04-08T18:29:05Z</dcterms:created>
  <dcterms:modified xsi:type="dcterms:W3CDTF">2026-04-08T18:31:49Z</dcterms:modified>
</cp:coreProperties>
</file>