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88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Buckner" userId="1bbdd6babaaa3787" providerId="LiveId" clId="{DC9798D6-A5C8-4B17-9111-3C741F4F3179}"/>
    <pc:docChg chg="modSld">
      <pc:chgData name="Steve Buckner" userId="1bbdd6babaaa3787" providerId="LiveId" clId="{DC9798D6-A5C8-4B17-9111-3C741F4F3179}" dt="2026-04-08T19:05:57.893" v="5" actId="1076"/>
      <pc:docMkLst>
        <pc:docMk/>
      </pc:docMkLst>
      <pc:sldChg chg="modSp mod">
        <pc:chgData name="Steve Buckner" userId="1bbdd6babaaa3787" providerId="LiveId" clId="{DC9798D6-A5C8-4B17-9111-3C741F4F3179}" dt="2026-04-08T19:05:23.480" v="0" actId="1076"/>
        <pc:sldMkLst>
          <pc:docMk/>
          <pc:sldMk cId="0" sldId="257"/>
        </pc:sldMkLst>
        <pc:spChg chg="mod">
          <ac:chgData name="Steve Buckner" userId="1bbdd6babaaa3787" providerId="LiveId" clId="{DC9798D6-A5C8-4B17-9111-3C741F4F3179}" dt="2026-04-08T19:05:23.480" v="0" actId="1076"/>
          <ac:spMkLst>
            <pc:docMk/>
            <pc:sldMk cId="0" sldId="257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9:05:31.573" v="1" actId="1076"/>
        <pc:sldMkLst>
          <pc:docMk/>
          <pc:sldMk cId="0" sldId="258"/>
        </pc:sldMkLst>
        <pc:spChg chg="mod">
          <ac:chgData name="Steve Buckner" userId="1bbdd6babaaa3787" providerId="LiveId" clId="{DC9798D6-A5C8-4B17-9111-3C741F4F3179}" dt="2026-04-08T19:05:31.573" v="1" actId="1076"/>
          <ac:spMkLst>
            <pc:docMk/>
            <pc:sldMk cId="0" sldId="258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9:05:38.198" v="2" actId="1076"/>
        <pc:sldMkLst>
          <pc:docMk/>
          <pc:sldMk cId="0" sldId="259"/>
        </pc:sldMkLst>
        <pc:spChg chg="mod">
          <ac:chgData name="Steve Buckner" userId="1bbdd6babaaa3787" providerId="LiveId" clId="{DC9798D6-A5C8-4B17-9111-3C741F4F3179}" dt="2026-04-08T19:05:38.198" v="2" actId="1076"/>
          <ac:spMkLst>
            <pc:docMk/>
            <pc:sldMk cId="0" sldId="259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9:05:46.123" v="3" actId="1076"/>
        <pc:sldMkLst>
          <pc:docMk/>
          <pc:sldMk cId="0" sldId="260"/>
        </pc:sldMkLst>
        <pc:spChg chg="mod">
          <ac:chgData name="Steve Buckner" userId="1bbdd6babaaa3787" providerId="LiveId" clId="{DC9798D6-A5C8-4B17-9111-3C741F4F3179}" dt="2026-04-08T19:05:46.123" v="3" actId="1076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9:05:50.869" v="4" actId="1076"/>
        <pc:sldMkLst>
          <pc:docMk/>
          <pc:sldMk cId="0" sldId="261"/>
        </pc:sldMkLst>
        <pc:spChg chg="mod">
          <ac:chgData name="Steve Buckner" userId="1bbdd6babaaa3787" providerId="LiveId" clId="{DC9798D6-A5C8-4B17-9111-3C741F4F3179}" dt="2026-04-08T19:05:50.869" v="4" actId="1076"/>
          <ac:spMkLst>
            <pc:docMk/>
            <pc:sldMk cId="0" sldId="261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9:05:57.893" v="5" actId="1076"/>
        <pc:sldMkLst>
          <pc:docMk/>
          <pc:sldMk cId="0" sldId="262"/>
        </pc:sldMkLst>
        <pc:spChg chg="mod">
          <ac:chgData name="Steve Buckner" userId="1bbdd6babaaa3787" providerId="LiveId" clId="{DC9798D6-A5C8-4B17-9111-3C741F4F3179}" dt="2026-04-08T19:05:57.893" v="5" actId="1076"/>
          <ac:spMkLst>
            <pc:docMk/>
            <pc:sldMk cId="0" sldId="262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080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6DBF4"/>
                </a:solidFill>
              </a:rPr>
              <a:t>Stage 3 – Measure, Formalize &amp; Scale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457200" y="74980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kern="0" spc="100" dirty="0">
                <a:solidFill>
                  <a:srgbClr val="FFFFFF"/>
                </a:solidFill>
              </a:rPr>
              <a:t>90-Day AI Capability</a:t>
            </a:r>
            <a:endParaRPr lang="en-US" sz="4400" dirty="0"/>
          </a:p>
          <a:p>
            <a:pPr marL="0" indent="0">
              <a:buNone/>
            </a:pPr>
            <a:r>
              <a:rPr lang="en-US" sz="4400" b="1" kern="0" spc="100" dirty="0">
                <a:solidFill>
                  <a:srgbClr val="FFFFFF"/>
                </a:solidFill>
              </a:rPr>
              <a:t>Roadmap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2944368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AF8"/>
                </a:solidFill>
              </a:rPr>
              <a:t>Structured next steps for controlled AI expansion following pilot validation.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3749040"/>
            <a:ext cx="1933956" cy="658368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3749040"/>
            <a:ext cx="19339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EXPAND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133088"/>
            <a:ext cx="193395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FFFF"/>
                </a:solidFill>
              </a:rPr>
              <a:t>Where it's proven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407408"/>
            <a:ext cx="1933956" cy="73152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555748" y="3749040"/>
            <a:ext cx="1933956" cy="658368"/>
          </a:xfrm>
          <a:prstGeom prst="rect">
            <a:avLst/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555748" y="3749040"/>
            <a:ext cx="19339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REFINE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555748" y="4133088"/>
            <a:ext cx="193395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FFFF"/>
                </a:solidFill>
              </a:rPr>
              <a:t>Where it needs work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555748" y="4407408"/>
            <a:ext cx="1933956" cy="73152"/>
          </a:xfrm>
          <a:prstGeom prst="rect">
            <a:avLst/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654296" y="3749040"/>
            <a:ext cx="1933956" cy="658368"/>
          </a:xfrm>
          <a:prstGeom prst="rect">
            <a:avLst/>
          </a:prstGeom>
          <a:solidFill>
            <a:srgbClr val="5C1A1A"/>
          </a:solidFill>
          <a:ln w="1270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54296" y="3749040"/>
            <a:ext cx="19339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HOLD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654296" y="4133088"/>
            <a:ext cx="193395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FFFF"/>
                </a:solidFill>
              </a:rPr>
              <a:t>Where it's not ready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54296" y="4407408"/>
            <a:ext cx="1933956" cy="73152"/>
          </a:xfrm>
          <a:prstGeom prst="rect">
            <a:avLst/>
          </a:prstGeom>
          <a:solidFill>
            <a:srgbClr val="5C1A1A"/>
          </a:solidFill>
          <a:ln w="1270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752844" y="3749040"/>
            <a:ext cx="1933956" cy="65836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752844" y="3749040"/>
            <a:ext cx="19339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MEASURE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752844" y="4133088"/>
            <a:ext cx="193395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FFFF"/>
                </a:solidFill>
              </a:rPr>
              <a:t>What we track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752844" y="4407408"/>
            <a:ext cx="1933956" cy="73152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57200" y="4645152"/>
            <a:ext cx="8229600" cy="658368"/>
          </a:xfrm>
          <a:prstGeom prst="rect">
            <a:avLst/>
          </a:prstGeom>
          <a:solidFill>
            <a:srgbClr val="052F61">
              <a:alpha val="65000"/>
            </a:srgbClr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58368" y="4645152"/>
            <a:ext cx="782726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AF8"/>
                </a:solidFill>
              </a:rPr>
              <a:t>This roadmap governs the next 90 days. Expansion is controlled, measured, and reversible at every step.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 ·  90-Day Roadmap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550328" y="142675"/>
            <a:ext cx="6400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Where We Are Now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560320" y="5303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Current state — entering the 90-day plan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2560320" y="868680"/>
            <a:ext cx="64008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56032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697480" y="960120"/>
            <a:ext cx="6263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A clear statement of where the organization stands before the roadmap begins. Short and factual.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2560320" y="1481328"/>
            <a:ext cx="64008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560320" y="1609344"/>
            <a:ext cx="73152" cy="877824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724912" y="160934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Pilot Status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2724912" y="1938528"/>
            <a:ext cx="1371600" cy="365760"/>
          </a:xfrm>
          <a:prstGeom prst="roundRect">
            <a:avLst>
              <a:gd name="adj" fmla="val 12500"/>
            </a:avLst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724912" y="1938528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COMPLETE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206240" y="1938528"/>
            <a:ext cx="4754880" cy="384048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1E6B3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2560320" y="2615184"/>
            <a:ext cx="73152" cy="877824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2724912" y="261518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Capability Gained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2724912" y="2944368"/>
            <a:ext cx="1371600" cy="365760"/>
          </a:xfrm>
          <a:prstGeom prst="roundRect">
            <a:avLst>
              <a:gd name="adj" fmla="val 12500"/>
            </a:avLst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2724912" y="2944368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CONFIRMED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206240" y="2944368"/>
            <a:ext cx="4754880" cy="384048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0D7A63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2560320" y="3621024"/>
            <a:ext cx="73152" cy="932688"/>
          </a:xfrm>
          <a:prstGeom prst="rect">
            <a:avLst/>
          </a:prstGeom>
          <a:solidFill>
            <a:srgbClr val="146194"/>
          </a:solidFill>
          <a:ln w="12700">
            <a:solidFill>
              <a:srgbClr val="14619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2724912" y="3621024"/>
            <a:ext cx="61630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Confidence Level for Expansion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2724912" y="3950208"/>
            <a:ext cx="1969008" cy="530352"/>
          </a:xfrm>
          <a:prstGeom prst="roundRect">
            <a:avLst>
              <a:gd name="adj" fmla="val 8621"/>
            </a:avLst>
          </a:prstGeom>
          <a:solidFill>
            <a:srgbClr val="1A4D28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2724912" y="3950208"/>
            <a:ext cx="1969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HIGH — ready to expand now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858512" y="3950208"/>
            <a:ext cx="1969008" cy="530352"/>
          </a:xfrm>
          <a:prstGeom prst="roundRect">
            <a:avLst>
              <a:gd name="adj" fmla="val 8621"/>
            </a:avLst>
          </a:prstGeom>
          <a:solidFill>
            <a:srgbClr val="6B4E00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4858512" y="3950208"/>
            <a:ext cx="1969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MEDIUM — expand with conditions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6992112" y="3950208"/>
            <a:ext cx="1969008" cy="530352"/>
          </a:xfrm>
          <a:prstGeom prst="roundRect">
            <a:avLst>
              <a:gd name="adj" fmla="val 8621"/>
            </a:avLst>
          </a:prstGeom>
          <a:solidFill>
            <a:srgbClr val="5C1A1A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6992112" y="3950208"/>
            <a:ext cx="19690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LOW — refine before any expansion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2560320" y="4626864"/>
            <a:ext cx="64008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2560320" y="4718304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What this roadmap is designed to protect: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2560320" y="5029200"/>
            <a:ext cx="54864" cy="256032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2688336" y="5029200"/>
            <a:ext cx="6272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The discipline and guardrails established during the pilot</a:t>
            </a:r>
            <a:endParaRPr lang="en-US" sz="1200" dirty="0"/>
          </a:p>
        </p:txBody>
      </p:sp>
      <p:sp>
        <p:nvSpPr>
          <p:cNvPr id="32" name="Shape 29"/>
          <p:cNvSpPr/>
          <p:nvPr/>
        </p:nvSpPr>
        <p:spPr>
          <a:xfrm>
            <a:off x="2560320" y="5376672"/>
            <a:ext cx="54864" cy="256032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2688336" y="5376672"/>
            <a:ext cx="6272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The scope boundaries that made the pilot safe</a:t>
            </a:r>
            <a:endParaRPr lang="en-US" sz="1200" dirty="0"/>
          </a:p>
        </p:txBody>
      </p:sp>
      <p:sp>
        <p:nvSpPr>
          <p:cNvPr id="34" name="Shape 31"/>
          <p:cNvSpPr/>
          <p:nvPr/>
        </p:nvSpPr>
        <p:spPr>
          <a:xfrm>
            <a:off x="2560320" y="5724144"/>
            <a:ext cx="54864" cy="256032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2688336" y="5724144"/>
            <a:ext cx="6272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The measurement framework that made results credible</a:t>
            </a:r>
            <a:endParaRPr lang="en-US" sz="1200" dirty="0"/>
          </a:p>
        </p:txBody>
      </p:sp>
      <p:sp>
        <p:nvSpPr>
          <p:cNvPr id="36" name="Shape 33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 ·  90-Day Roadmap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034272" y="0"/>
            <a:ext cx="109728" cy="685800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457200" y="132588"/>
            <a:ext cx="6126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We Will Expand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57200" y="530352"/>
            <a:ext cx="6126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Controlled expansion — where pilot success is replicable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57200" y="868680"/>
            <a:ext cx="612648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94360" y="960120"/>
            <a:ext cx="5989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Expansion applies only where the pilot conditions — low risk, measurable, clearly owned — are also present.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1481328"/>
            <a:ext cx="612648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024128" y="1572768"/>
            <a:ext cx="2697480" cy="256032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4128" y="15727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EXPAND TO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886200" y="1572768"/>
            <a:ext cx="2697480" cy="256032"/>
          </a:xfrm>
          <a:prstGeom prst="rect">
            <a:avLst/>
          </a:prstGeom>
          <a:solidFill>
            <a:srgbClr val="1A4A2A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886200" y="15727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CONDITIONS / TIMELINE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57200" y="1920240"/>
            <a:ext cx="457200" cy="877824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57200" y="1920240"/>
            <a:ext cx="4572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01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024128" y="1938528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Workflow / Area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1024128" y="2176272"/>
            <a:ext cx="269748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886200" y="1938528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Conditions &amp; timeline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3886200" y="2176272"/>
            <a:ext cx="269748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1A3F6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457200" y="2944368"/>
            <a:ext cx="457200" cy="877824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57200" y="2944368"/>
            <a:ext cx="4572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02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024128" y="296265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Workflow / Area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1024128" y="3200400"/>
            <a:ext cx="269748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886200" y="296265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Conditions &amp; timeline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3886200" y="3200400"/>
            <a:ext cx="269748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1A3F6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457200" y="3968496"/>
            <a:ext cx="457200" cy="877824"/>
          </a:xfrm>
          <a:prstGeom prst="rect">
            <a:avLst/>
          </a:prstGeom>
          <a:solidFill>
            <a:srgbClr val="1E6B35"/>
          </a:solidFill>
          <a:ln w="12700">
            <a:solidFill>
              <a:srgbClr val="1E6B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457200" y="3968496"/>
            <a:ext cx="4572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03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1024128" y="3986784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Workflow / Area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1024128" y="4224528"/>
            <a:ext cx="269748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3886200" y="3986784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Conditions &amp; timeline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3886200" y="4224528"/>
            <a:ext cx="269748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1A3F6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457200" y="4992624"/>
            <a:ext cx="612648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457200" y="5102352"/>
            <a:ext cx="6126480" cy="804672"/>
          </a:xfrm>
          <a:prstGeom prst="rect">
            <a:avLst/>
          </a:prstGeom>
          <a:solidFill>
            <a:srgbClr val="1A4D28">
              <a:alpha val="20000"/>
            </a:srgbClr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585216" y="5138928"/>
            <a:ext cx="587044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6EAF8"/>
                </a:solidFill>
              </a:rPr>
              <a:t>Expansion criterion: The workflow meets all five pilot criteria — repetitive, low risk, measurable, reversible, clearly owned. If not, it belongs in Refine or Hold.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 ·  90-Day Roadmap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8B6800"/>
          </a:solidFill>
          <a:ln w="12700">
            <a:solidFill>
              <a:srgbClr val="8B6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560320" y="137160"/>
            <a:ext cx="6400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We Will Refine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560320" y="5303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Adjustment areas — value shown, not yet ready to scale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2560320" y="868680"/>
            <a:ext cx="64008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56032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697480" y="960120"/>
            <a:ext cx="6263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These areas showed evidence of value during the pilot but require a specific change before expansion is appropriate.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2560320" y="1481328"/>
            <a:ext cx="64008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127248" y="1572768"/>
            <a:ext cx="2834640" cy="256032"/>
          </a:xfrm>
          <a:prstGeom prst="rect">
            <a:avLst/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127248" y="1572768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GAP / AREA TO ADJUST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126480" y="1572768"/>
            <a:ext cx="2834640" cy="256032"/>
          </a:xfrm>
          <a:prstGeom prst="rect">
            <a:avLst/>
          </a:prstGeom>
          <a:solidFill>
            <a:srgbClr val="5A38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126480" y="1572768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WHAT CHANGES + OWNER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2560320" y="1920240"/>
            <a:ext cx="457200" cy="877824"/>
          </a:xfrm>
          <a:prstGeom prst="rect">
            <a:avLst/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560320" y="1920240"/>
            <a:ext cx="4572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01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3127248" y="1938528"/>
            <a:ext cx="2834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Gap or area needing adjustment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127248" y="2176272"/>
            <a:ext cx="283464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126480" y="1938528"/>
            <a:ext cx="2834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What changes + owner + by when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126480" y="2176272"/>
            <a:ext cx="283464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1A3F6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2560320" y="2944368"/>
            <a:ext cx="457200" cy="877824"/>
          </a:xfrm>
          <a:prstGeom prst="rect">
            <a:avLst/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2560320" y="2944368"/>
            <a:ext cx="4572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02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3127248" y="2962656"/>
            <a:ext cx="2834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Gap or area needing adjustment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3127248" y="3200400"/>
            <a:ext cx="283464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126480" y="2962656"/>
            <a:ext cx="2834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What changes + owner + by when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6126480" y="3200400"/>
            <a:ext cx="283464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1A3F6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2560320" y="3968496"/>
            <a:ext cx="457200" cy="877824"/>
          </a:xfrm>
          <a:prstGeom prst="rect">
            <a:avLst/>
          </a:prstGeom>
          <a:solidFill>
            <a:srgbClr val="8B6800"/>
          </a:solidFill>
          <a:ln w="12700">
            <a:solidFill>
              <a:srgbClr val="8B6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2560320" y="3968496"/>
            <a:ext cx="45720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03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3127248" y="3986784"/>
            <a:ext cx="2834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Gap or area needing adjustment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3127248" y="4224528"/>
            <a:ext cx="283464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6126480" y="3986784"/>
            <a:ext cx="2834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What changes + owner + by when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6126480" y="4224528"/>
            <a:ext cx="283464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1A3F6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2560320" y="4992624"/>
            <a:ext cx="64008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0"/>
          <p:cNvSpPr/>
          <p:nvPr/>
        </p:nvSpPr>
        <p:spPr>
          <a:xfrm>
            <a:off x="2560320" y="5102352"/>
            <a:ext cx="6400800" cy="804672"/>
          </a:xfrm>
          <a:prstGeom prst="rect">
            <a:avLst/>
          </a:prstGeom>
          <a:solidFill>
            <a:srgbClr val="6B4E00">
              <a:alpha val="20000"/>
            </a:srgbClr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2688336" y="5138928"/>
            <a:ext cx="614476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6EAF8"/>
                </a:solidFill>
              </a:rPr>
              <a:t>Rule: Do not expand a refined area until the adjustment has been tested at pilot scale. Refinement is not permission to proceed — it is a condition to meet first.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 ·  90-Day Roadmap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32588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We Will NOT Expand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5303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Boundaries are as important as direction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94360" y="960120"/>
            <a:ext cx="8092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Defining what will not expand is not a failure — it is what makes the expansion of everything else credible.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1481328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7200" y="1600200"/>
            <a:ext cx="91440" cy="987552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21792" y="1709928"/>
            <a:ext cx="868680" cy="384048"/>
          </a:xfrm>
          <a:prstGeom prst="roundRect">
            <a:avLst>
              <a:gd name="adj" fmla="val 9524"/>
            </a:avLst>
          </a:prstGeom>
          <a:solidFill>
            <a:srgbClr val="5C1A1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1792" y="1709928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HOLD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645920" y="1618488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Area / Workflow: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645920" y="1837944"/>
            <a:ext cx="3520440" cy="548640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8B2A2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03520" y="1618488"/>
            <a:ext cx="3383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Reason / Condition to reconsider: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303520" y="1837944"/>
            <a:ext cx="3383280" cy="548640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5C2020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7200" y="2724912"/>
            <a:ext cx="91440" cy="987552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21792" y="2834640"/>
            <a:ext cx="868680" cy="384048"/>
          </a:xfrm>
          <a:prstGeom prst="roundRect">
            <a:avLst>
              <a:gd name="adj" fmla="val 9524"/>
            </a:avLst>
          </a:prstGeom>
          <a:solidFill>
            <a:srgbClr val="5C1A1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21792" y="283464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HOLD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645920" y="2743200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Area / Workflow: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645920" y="2962656"/>
            <a:ext cx="3520440" cy="548640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8B2A2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303520" y="2743200"/>
            <a:ext cx="3383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Reason / Condition to reconsider: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303520" y="2962656"/>
            <a:ext cx="3383280" cy="548640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5C2020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57200" y="3849624"/>
            <a:ext cx="91440" cy="987552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21792" y="3959352"/>
            <a:ext cx="868680" cy="384048"/>
          </a:xfrm>
          <a:prstGeom prst="roundRect">
            <a:avLst>
              <a:gd name="adj" fmla="val 9524"/>
            </a:avLst>
          </a:prstGeom>
          <a:solidFill>
            <a:srgbClr val="5C1A1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21792" y="395935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HOLD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645920" y="3867912"/>
            <a:ext cx="3520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Area / Workflow: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645920" y="4087368"/>
            <a:ext cx="3520440" cy="548640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8B2A2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5303520" y="3867912"/>
            <a:ext cx="3383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Reason / Condition to reconsider: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303520" y="4087368"/>
            <a:ext cx="3383280" cy="548640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5C2020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57200" y="4974336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57200" y="5065776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B2A2A"/>
                </a:solidFill>
              </a:rPr>
              <a:t>Categories that should never appear in this 90-day plan: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57200" y="5376672"/>
            <a:ext cx="54864" cy="237744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85216" y="5376672"/>
            <a:ext cx="810158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HIGH-RISK workflows — legal, financial, reputational, or operational exposure without human review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57200" y="5705856"/>
            <a:ext cx="54864" cy="237744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85216" y="5705856"/>
            <a:ext cx="810158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UNDEFINED workflows — tasks that cannot be described in one sentence or measured against a baseline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57200" y="6035040"/>
            <a:ext cx="54864" cy="237744"/>
          </a:xfrm>
          <a:prstGeom prst="rect">
            <a:avLst/>
          </a:prstGeom>
          <a:solidFill>
            <a:srgbClr val="8B2A2A"/>
          </a:solidFill>
          <a:ln w="12700">
            <a:solidFill>
              <a:srgbClr val="8B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85216" y="6035040"/>
            <a:ext cx="810158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UNOWNED workflows — no named person responsible for monitoring, reviewing, and deciding when to stop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 ·  90-Day Roadmap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034272" y="0"/>
            <a:ext cx="109728" cy="685800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457200" y="128959"/>
            <a:ext cx="6126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Guardrails for Expansion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57200" y="530352"/>
            <a:ext cx="6126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What must remain controlled throughout the 90 days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57200" y="868680"/>
            <a:ext cx="612648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94360" y="960120"/>
            <a:ext cx="5989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These guardrails apply to every workflow that expands. They are not optional — they are what makes expansion safe.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1481328"/>
            <a:ext cx="612648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57200" y="1609344"/>
            <a:ext cx="2971800" cy="38404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57200" y="1609344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ALLOWED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3611880" y="1609344"/>
            <a:ext cx="2971800" cy="384048"/>
          </a:xfrm>
          <a:prstGeom prst="rect">
            <a:avLst/>
          </a:prstGeom>
          <a:solidFill>
            <a:srgbClr val="5C1A1A"/>
          </a:solidFill>
          <a:ln w="1270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611880" y="1609344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RESTRICTED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457200" y="2084832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0D7A63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3611880" y="2084832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8B2A2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457200" y="2743200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0D7A63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3611880" y="2743200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8B2A2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57200" y="3401568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0D7A63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3611880" y="3401568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8B2A2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457200" y="4059936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0D7A63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3611880" y="4059936"/>
            <a:ext cx="2971800" cy="530352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8B2A2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457200" y="4773168"/>
            <a:ext cx="612648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457200" y="4864608"/>
            <a:ext cx="6126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ESCALATION PATH  (required for every expansion)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457200" y="5157216"/>
            <a:ext cx="6126480" cy="475488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457200" y="5705856"/>
            <a:ext cx="6126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OVERSIGHT OWNER  (named person responsible for the 90-day period)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457200" y="5998464"/>
            <a:ext cx="6126480" cy="274320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 ·  90-Day Roadmap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0671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We Will Measure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Signals that confirm expansion is working — or that it needs to stop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4124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932688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932688"/>
            <a:ext cx="8092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Expansion without measurement is assumption. Every expanded workflow must have a metric, a baseline, and a review date.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453896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554480"/>
            <a:ext cx="2176272" cy="384048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12064" y="1554480"/>
            <a:ext cx="206654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METRIC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688336" y="1554480"/>
            <a:ext cx="1298448" cy="384048"/>
          </a:xfrm>
          <a:prstGeom prst="rect">
            <a:avLst/>
          </a:prstGeom>
          <a:solidFill>
            <a:srgbClr val="1A3F6F"/>
          </a:solidFill>
          <a:ln w="12700">
            <a:solidFill>
              <a:srgbClr val="1A3F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0" y="1554480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CURRENT BASELINE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041648" y="1554480"/>
            <a:ext cx="1097280" cy="384048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096512" y="1554480"/>
            <a:ext cx="9875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30-DAY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193792" y="1554480"/>
            <a:ext cx="1097280" cy="38404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248656" y="1554480"/>
            <a:ext cx="9875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60-DAY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45936" y="1554480"/>
            <a:ext cx="1097280" cy="384048"/>
          </a:xfrm>
          <a:prstGeom prst="rect">
            <a:avLst/>
          </a:prstGeom>
          <a:solidFill>
            <a:srgbClr val="0A2850"/>
          </a:solidFill>
          <a:ln w="12700">
            <a:solidFill>
              <a:srgbClr val="0A28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0" y="1554480"/>
            <a:ext cx="9875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90-DAY TARGET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498080" y="1554480"/>
            <a:ext cx="1097280" cy="384048"/>
          </a:xfrm>
          <a:prstGeom prst="rect">
            <a:avLst/>
          </a:prstGeom>
          <a:solidFill>
            <a:srgbClr val="0A2850"/>
          </a:solidFill>
          <a:ln w="12700">
            <a:solidFill>
              <a:srgbClr val="0A28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552944" y="1554480"/>
            <a:ext cx="9875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OWNER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2029968"/>
            <a:ext cx="2176272" cy="658368"/>
          </a:xfrm>
          <a:prstGeom prst="rect">
            <a:avLst/>
          </a:prstGeom>
          <a:solidFill>
            <a:srgbClr val="052F61">
              <a:alpha val="7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57200" y="2029968"/>
            <a:ext cx="274320" cy="65836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57200" y="2029968"/>
            <a:ext cx="274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01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688336" y="2029968"/>
            <a:ext cx="1298448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041648" y="2029968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5193792" y="2029968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345936" y="2029968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7498080" y="2029968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57200" y="2779776"/>
            <a:ext cx="2176272" cy="658368"/>
          </a:xfrm>
          <a:prstGeom prst="rect">
            <a:avLst/>
          </a:prstGeom>
          <a:solidFill>
            <a:srgbClr val="052F61">
              <a:alpha val="7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57200" y="2779776"/>
            <a:ext cx="274320" cy="65836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57200" y="2779776"/>
            <a:ext cx="274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02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2688336" y="2779776"/>
            <a:ext cx="1298448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041648" y="2779776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193792" y="2779776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6345936" y="2779776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7498080" y="2779776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57200" y="3529584"/>
            <a:ext cx="2176272" cy="658368"/>
          </a:xfrm>
          <a:prstGeom prst="rect">
            <a:avLst/>
          </a:prstGeom>
          <a:solidFill>
            <a:srgbClr val="052F61">
              <a:alpha val="70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57200" y="3529584"/>
            <a:ext cx="274320" cy="65836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57200" y="3529584"/>
            <a:ext cx="274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03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2688336" y="3529584"/>
            <a:ext cx="1298448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041648" y="3529584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5193792" y="3529584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6345936" y="3529584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7498080" y="3529584"/>
            <a:ext cx="1097280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1A2A4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457200" y="4315968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457200" y="440740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DBF4"/>
                </a:solidFill>
              </a:rPr>
              <a:t>Review gates: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57200" y="4718304"/>
            <a:ext cx="1426464" cy="347472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457200" y="4718304"/>
            <a:ext cx="1426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30 check-in: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1993392" y="4754880"/>
            <a:ext cx="66934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Are metrics moving in the right direction? Any guardrail breaches?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457200" y="5193792"/>
            <a:ext cx="1426464" cy="347472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457200" y="5193792"/>
            <a:ext cx="1426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60 check-in: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1993392" y="5230368"/>
            <a:ext cx="66934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Are targets on track? Does any workflow need to move from Expand to Refine?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457200" y="5669280"/>
            <a:ext cx="1426464" cy="347472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457200" y="5669280"/>
            <a:ext cx="1426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Day 90 review: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1993392" y="5705856"/>
            <a:ext cx="66934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Full leadership review. Decide: extend, scale further, or stop.</a:t>
            </a:r>
            <a:endParaRPr lang="en-US" sz="1200" dirty="0"/>
          </a:p>
        </p:txBody>
      </p:sp>
      <p:sp>
        <p:nvSpPr>
          <p:cNvPr id="55" name="Shape 53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 ·  90-Day Roadmap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6DBF4"/>
                </a:solidFill>
              </a:rPr>
              <a:t>Stage 3 – Measure, Formalize &amp; Scale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457200" y="713232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kern="0" spc="100" dirty="0">
                <a:solidFill>
                  <a:srgbClr val="FFFFFF"/>
                </a:solidFill>
              </a:rPr>
              <a:t>90-Day Direction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457200" y="1508760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A structured summary of the plan — not a summary of the pilot.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2011680"/>
            <a:ext cx="4032504" cy="658368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66928" y="2011680"/>
            <a:ext cx="3813048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EXPAND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66928" y="2414016"/>
            <a:ext cx="3813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</a:rPr>
              <a:t>Where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670048"/>
            <a:ext cx="4032504" cy="1280160"/>
          </a:xfrm>
          <a:prstGeom prst="rect">
            <a:avLst/>
          </a:prstGeom>
          <a:solidFill>
            <a:srgbClr val="052F61">
              <a:alpha val="65000"/>
            </a:srgbClr>
          </a:solidFill>
          <a:ln w="1905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85216" y="2761488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EAF8"/>
                </a:solidFill>
              </a:rPr>
              <a:t>Workflows / areas approved for expansion: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85216" y="3145536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[ fill in from Slide 3 ]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85216" y="3529584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Start date: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654296" y="2011680"/>
            <a:ext cx="4032504" cy="658368"/>
          </a:xfrm>
          <a:prstGeom prst="rect">
            <a:avLst/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764024" y="2011680"/>
            <a:ext cx="3813048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REFINE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764024" y="2414016"/>
            <a:ext cx="3813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</a:rPr>
              <a:t>What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54296" y="2670048"/>
            <a:ext cx="4032504" cy="1280160"/>
          </a:xfrm>
          <a:prstGeom prst="rect">
            <a:avLst/>
          </a:prstGeom>
          <a:solidFill>
            <a:srgbClr val="052F61">
              <a:alpha val="65000"/>
            </a:srgbClr>
          </a:solidFill>
          <a:ln w="1905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82312" y="2761488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EAF8"/>
                </a:solidFill>
              </a:rPr>
              <a:t>Areas requiring adjustment first: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82312" y="3145536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[ fill in from Slide 4 ]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782312" y="3529584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Adjustment deadline: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4059936"/>
            <a:ext cx="4032504" cy="658368"/>
          </a:xfrm>
          <a:prstGeom prst="rect">
            <a:avLst/>
          </a:prstGeom>
          <a:solidFill>
            <a:srgbClr val="5C1A1A"/>
          </a:solidFill>
          <a:ln w="1270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66928" y="4059936"/>
            <a:ext cx="3813048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HOLD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66928" y="4462272"/>
            <a:ext cx="3813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</a:rPr>
              <a:t>What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7200" y="4718304"/>
            <a:ext cx="4032504" cy="1280160"/>
          </a:xfrm>
          <a:prstGeom prst="rect">
            <a:avLst/>
          </a:prstGeom>
          <a:solidFill>
            <a:srgbClr val="052F61">
              <a:alpha val="65000"/>
            </a:srgbClr>
          </a:solidFill>
          <a:ln w="1905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85216" y="4809744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EAF8"/>
                </a:solidFill>
              </a:rPr>
              <a:t>Workflows remaining on hold: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85216" y="5193792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[ fill in from Slide 5 ]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85216" y="5577840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Condition to reconsider: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654296" y="4059936"/>
            <a:ext cx="4032504" cy="65836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764024" y="4059936"/>
            <a:ext cx="3813048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REVIEW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4764024" y="4462272"/>
            <a:ext cx="381304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</a:rPr>
              <a:t>When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654296" y="4718304"/>
            <a:ext cx="4032504" cy="1280160"/>
          </a:xfrm>
          <a:prstGeom prst="rect">
            <a:avLst/>
          </a:prstGeom>
          <a:solidFill>
            <a:srgbClr val="052F61">
              <a:alpha val="65000"/>
            </a:srgbClr>
          </a:solidFill>
          <a:ln w="1905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782312" y="4809744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EAF8"/>
                </a:solidFill>
              </a:rPr>
              <a:t>Review schedule: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782312" y="5193792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Day 30 ·  Day 60 ·  Day 90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782312" y="5577840"/>
            <a:ext cx="377647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Oversight owner: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57200" y="605332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57200" y="6144768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This plan is controlled, measured, and reversible at every step. If results do not support continued expansion, the plan stops.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833</Words>
  <Application>Microsoft Office PowerPoint</Application>
  <PresentationFormat>On-screen Show (4:3)</PresentationFormat>
  <Paragraphs>139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90-Day AI Capability Roadmap</dc:title>
  <dc:subject>PptxGenJS Presentation</dc:subject>
  <dc:creator>PptxGenJS</dc:creator>
  <cp:lastModifiedBy>Steve Buckner</cp:lastModifiedBy>
  <cp:revision>1</cp:revision>
  <dcterms:created xsi:type="dcterms:W3CDTF">2026-04-08T18:45:17Z</dcterms:created>
  <dcterms:modified xsi:type="dcterms:W3CDTF">2026-04-08T19:06:02Z</dcterms:modified>
</cp:coreProperties>
</file>